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318" r:id="rId2"/>
    <p:sldId id="329" r:id="rId3"/>
    <p:sldId id="261" r:id="rId4"/>
    <p:sldId id="262" r:id="rId5"/>
    <p:sldId id="330" r:id="rId6"/>
    <p:sldId id="264" r:id="rId7"/>
    <p:sldId id="331" r:id="rId8"/>
    <p:sldId id="319" r:id="rId9"/>
    <p:sldId id="320" r:id="rId10"/>
    <p:sldId id="321" r:id="rId11"/>
    <p:sldId id="267" r:id="rId12"/>
    <p:sldId id="273" r:id="rId13"/>
    <p:sldId id="277" r:id="rId14"/>
    <p:sldId id="328" r:id="rId15"/>
    <p:sldId id="322" r:id="rId16"/>
    <p:sldId id="278" r:id="rId17"/>
    <p:sldId id="279" r:id="rId18"/>
    <p:sldId id="323" r:id="rId19"/>
    <p:sldId id="280" r:id="rId20"/>
    <p:sldId id="281" r:id="rId21"/>
    <p:sldId id="283" r:id="rId22"/>
    <p:sldId id="285" r:id="rId23"/>
    <p:sldId id="324" r:id="rId24"/>
    <p:sldId id="300" r:id="rId25"/>
    <p:sldId id="301" r:id="rId26"/>
    <p:sldId id="302" r:id="rId27"/>
    <p:sldId id="303" r:id="rId28"/>
    <p:sldId id="304" r:id="rId29"/>
    <p:sldId id="325" r:id="rId30"/>
    <p:sldId id="305" r:id="rId31"/>
    <p:sldId id="326" r:id="rId32"/>
    <p:sldId id="327" r:id="rId33"/>
    <p:sldId id="314" r:id="rId34"/>
    <p:sldId id="316" r:id="rId35"/>
    <p:sldId id="308" r:id="rId36"/>
    <p:sldId id="309" r:id="rId37"/>
    <p:sldId id="312" r:id="rId38"/>
    <p:sldId id="311" r:id="rId3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58" userDrawn="1">
          <p15:clr>
            <a:srgbClr val="A4A3A4"/>
          </p15:clr>
        </p15:guide>
        <p15:guide id="2" pos="52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99"/>
    <a:srgbClr val="FFA48D"/>
    <a:srgbClr val="FF7D78"/>
    <a:srgbClr val="ADD6B3"/>
    <a:srgbClr val="ADE7D1"/>
    <a:srgbClr val="ADD8D6"/>
    <a:srgbClr val="ABD8EE"/>
    <a:srgbClr val="A6C5F0"/>
    <a:srgbClr val="B4C5FE"/>
    <a:srgbClr val="FFAB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22" autoAdjust="0"/>
    <p:restoredTop sz="86364"/>
  </p:normalViewPr>
  <p:slideViewPr>
    <p:cSldViewPr snapToGrid="0">
      <p:cViewPr varScale="1">
        <p:scale>
          <a:sx n="98" d="100"/>
          <a:sy n="98" d="100"/>
        </p:scale>
        <p:origin x="834" y="90"/>
      </p:cViewPr>
      <p:guideLst>
        <p:guide orient="horz" pos="958"/>
        <p:guide pos="529"/>
      </p:guideLst>
    </p:cSldViewPr>
  </p:slideViewPr>
  <p:outlineViewPr>
    <p:cViewPr>
      <p:scale>
        <a:sx n="33" d="100"/>
        <a:sy n="33" d="100"/>
      </p:scale>
      <p:origin x="0" y="-9232"/>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4" d="100"/>
          <a:sy n="84" d="100"/>
        </p:scale>
        <p:origin x="275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C980E-B3F8-4349-BDB4-9205D0B39191}" type="datetimeFigureOut">
              <a:rPr lang="de-DE" smtClean="0"/>
              <a:t>07.05.2024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628D8-75E9-F046-8691-F7B7CE2CE5FC}" type="slidenum">
              <a:rPr lang="de-DE" smtClean="0"/>
              <a:t>‹Nr.›</a:t>
            </a:fld>
            <a:endParaRPr lang="de-DE"/>
          </a:p>
        </p:txBody>
      </p:sp>
    </p:spTree>
    <p:extLst>
      <p:ext uri="{BB962C8B-B14F-4D97-AF65-F5344CB8AC3E}">
        <p14:creationId xmlns:p14="http://schemas.microsoft.com/office/powerpoint/2010/main" val="416543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2</a:t>
            </a:fld>
            <a:endParaRPr lang="de-DE"/>
          </a:p>
        </p:txBody>
      </p:sp>
    </p:spTree>
    <p:extLst>
      <p:ext uri="{BB962C8B-B14F-4D97-AF65-F5344CB8AC3E}">
        <p14:creationId xmlns:p14="http://schemas.microsoft.com/office/powerpoint/2010/main" val="3689002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11</a:t>
            </a:fld>
            <a:endParaRPr lang="de-DE"/>
          </a:p>
        </p:txBody>
      </p:sp>
    </p:spTree>
    <p:extLst>
      <p:ext uri="{BB962C8B-B14F-4D97-AF65-F5344CB8AC3E}">
        <p14:creationId xmlns:p14="http://schemas.microsoft.com/office/powerpoint/2010/main" val="3336854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12</a:t>
            </a:fld>
            <a:endParaRPr lang="de-DE"/>
          </a:p>
        </p:txBody>
      </p:sp>
    </p:spTree>
    <p:extLst>
      <p:ext uri="{BB962C8B-B14F-4D97-AF65-F5344CB8AC3E}">
        <p14:creationId xmlns:p14="http://schemas.microsoft.com/office/powerpoint/2010/main" val="2921741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13</a:t>
            </a:fld>
            <a:endParaRPr lang="de-DE"/>
          </a:p>
        </p:txBody>
      </p:sp>
    </p:spTree>
    <p:extLst>
      <p:ext uri="{BB962C8B-B14F-4D97-AF65-F5344CB8AC3E}">
        <p14:creationId xmlns:p14="http://schemas.microsoft.com/office/powerpoint/2010/main" val="3020374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14</a:t>
            </a:fld>
            <a:endParaRPr lang="de-DE"/>
          </a:p>
        </p:txBody>
      </p:sp>
    </p:spTree>
    <p:extLst>
      <p:ext uri="{BB962C8B-B14F-4D97-AF65-F5344CB8AC3E}">
        <p14:creationId xmlns:p14="http://schemas.microsoft.com/office/powerpoint/2010/main" val="4114602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15</a:t>
            </a:fld>
            <a:endParaRPr lang="de-DE"/>
          </a:p>
        </p:txBody>
      </p:sp>
    </p:spTree>
    <p:extLst>
      <p:ext uri="{BB962C8B-B14F-4D97-AF65-F5344CB8AC3E}">
        <p14:creationId xmlns:p14="http://schemas.microsoft.com/office/powerpoint/2010/main" val="2283321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16</a:t>
            </a:fld>
            <a:endParaRPr lang="de-DE"/>
          </a:p>
        </p:txBody>
      </p:sp>
    </p:spTree>
    <p:extLst>
      <p:ext uri="{BB962C8B-B14F-4D97-AF65-F5344CB8AC3E}">
        <p14:creationId xmlns:p14="http://schemas.microsoft.com/office/powerpoint/2010/main" val="919689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17</a:t>
            </a:fld>
            <a:endParaRPr lang="de-DE"/>
          </a:p>
        </p:txBody>
      </p:sp>
    </p:spTree>
    <p:extLst>
      <p:ext uri="{BB962C8B-B14F-4D97-AF65-F5344CB8AC3E}">
        <p14:creationId xmlns:p14="http://schemas.microsoft.com/office/powerpoint/2010/main" val="3178182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18</a:t>
            </a:fld>
            <a:endParaRPr lang="de-DE"/>
          </a:p>
        </p:txBody>
      </p:sp>
    </p:spTree>
    <p:extLst>
      <p:ext uri="{BB962C8B-B14F-4D97-AF65-F5344CB8AC3E}">
        <p14:creationId xmlns:p14="http://schemas.microsoft.com/office/powerpoint/2010/main" val="1716994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19</a:t>
            </a:fld>
            <a:endParaRPr lang="de-DE"/>
          </a:p>
        </p:txBody>
      </p:sp>
    </p:spTree>
    <p:extLst>
      <p:ext uri="{BB962C8B-B14F-4D97-AF65-F5344CB8AC3E}">
        <p14:creationId xmlns:p14="http://schemas.microsoft.com/office/powerpoint/2010/main" val="526590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20</a:t>
            </a:fld>
            <a:endParaRPr lang="de-DE"/>
          </a:p>
        </p:txBody>
      </p:sp>
    </p:spTree>
    <p:extLst>
      <p:ext uri="{BB962C8B-B14F-4D97-AF65-F5344CB8AC3E}">
        <p14:creationId xmlns:p14="http://schemas.microsoft.com/office/powerpoint/2010/main" val="3312992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628D8-75E9-F046-8691-F7B7CE2CE5F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17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21</a:t>
            </a:fld>
            <a:endParaRPr lang="de-DE"/>
          </a:p>
        </p:txBody>
      </p:sp>
    </p:spTree>
    <p:extLst>
      <p:ext uri="{BB962C8B-B14F-4D97-AF65-F5344CB8AC3E}">
        <p14:creationId xmlns:p14="http://schemas.microsoft.com/office/powerpoint/2010/main" val="2372578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22</a:t>
            </a:fld>
            <a:endParaRPr lang="de-DE"/>
          </a:p>
        </p:txBody>
      </p:sp>
    </p:spTree>
    <p:extLst>
      <p:ext uri="{BB962C8B-B14F-4D97-AF65-F5344CB8AC3E}">
        <p14:creationId xmlns:p14="http://schemas.microsoft.com/office/powerpoint/2010/main" val="2339084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23</a:t>
            </a:fld>
            <a:endParaRPr lang="de-DE"/>
          </a:p>
        </p:txBody>
      </p:sp>
    </p:spTree>
    <p:extLst>
      <p:ext uri="{BB962C8B-B14F-4D97-AF65-F5344CB8AC3E}">
        <p14:creationId xmlns:p14="http://schemas.microsoft.com/office/powerpoint/2010/main" val="1870083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24</a:t>
            </a:fld>
            <a:endParaRPr lang="de-DE"/>
          </a:p>
        </p:txBody>
      </p:sp>
    </p:spTree>
    <p:extLst>
      <p:ext uri="{BB962C8B-B14F-4D97-AF65-F5344CB8AC3E}">
        <p14:creationId xmlns:p14="http://schemas.microsoft.com/office/powerpoint/2010/main" val="718260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25</a:t>
            </a:fld>
            <a:endParaRPr lang="de-DE"/>
          </a:p>
        </p:txBody>
      </p:sp>
    </p:spTree>
    <p:extLst>
      <p:ext uri="{BB962C8B-B14F-4D97-AF65-F5344CB8AC3E}">
        <p14:creationId xmlns:p14="http://schemas.microsoft.com/office/powerpoint/2010/main" val="1293990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26</a:t>
            </a:fld>
            <a:endParaRPr lang="de-DE"/>
          </a:p>
        </p:txBody>
      </p:sp>
    </p:spTree>
    <p:extLst>
      <p:ext uri="{BB962C8B-B14F-4D97-AF65-F5344CB8AC3E}">
        <p14:creationId xmlns:p14="http://schemas.microsoft.com/office/powerpoint/2010/main" val="2785375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27</a:t>
            </a:fld>
            <a:endParaRPr lang="de-DE"/>
          </a:p>
        </p:txBody>
      </p:sp>
    </p:spTree>
    <p:extLst>
      <p:ext uri="{BB962C8B-B14F-4D97-AF65-F5344CB8AC3E}">
        <p14:creationId xmlns:p14="http://schemas.microsoft.com/office/powerpoint/2010/main" val="4203122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28</a:t>
            </a:fld>
            <a:endParaRPr lang="de-DE"/>
          </a:p>
        </p:txBody>
      </p:sp>
    </p:spTree>
    <p:extLst>
      <p:ext uri="{BB962C8B-B14F-4D97-AF65-F5344CB8AC3E}">
        <p14:creationId xmlns:p14="http://schemas.microsoft.com/office/powerpoint/2010/main" val="2182268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29</a:t>
            </a:fld>
            <a:endParaRPr lang="de-DE"/>
          </a:p>
        </p:txBody>
      </p:sp>
    </p:spTree>
    <p:extLst>
      <p:ext uri="{BB962C8B-B14F-4D97-AF65-F5344CB8AC3E}">
        <p14:creationId xmlns:p14="http://schemas.microsoft.com/office/powerpoint/2010/main" val="49173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30</a:t>
            </a:fld>
            <a:endParaRPr lang="de-DE"/>
          </a:p>
        </p:txBody>
      </p:sp>
    </p:spTree>
    <p:extLst>
      <p:ext uri="{BB962C8B-B14F-4D97-AF65-F5344CB8AC3E}">
        <p14:creationId xmlns:p14="http://schemas.microsoft.com/office/powerpoint/2010/main" val="2831287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4</a:t>
            </a:fld>
            <a:endParaRPr lang="de-DE"/>
          </a:p>
        </p:txBody>
      </p:sp>
    </p:spTree>
    <p:extLst>
      <p:ext uri="{BB962C8B-B14F-4D97-AF65-F5344CB8AC3E}">
        <p14:creationId xmlns:p14="http://schemas.microsoft.com/office/powerpoint/2010/main" val="3840423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31</a:t>
            </a:fld>
            <a:endParaRPr lang="de-DE"/>
          </a:p>
        </p:txBody>
      </p:sp>
    </p:spTree>
    <p:extLst>
      <p:ext uri="{BB962C8B-B14F-4D97-AF65-F5344CB8AC3E}">
        <p14:creationId xmlns:p14="http://schemas.microsoft.com/office/powerpoint/2010/main" val="594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32</a:t>
            </a:fld>
            <a:endParaRPr lang="de-DE"/>
          </a:p>
        </p:txBody>
      </p:sp>
    </p:spTree>
    <p:extLst>
      <p:ext uri="{BB962C8B-B14F-4D97-AF65-F5344CB8AC3E}">
        <p14:creationId xmlns:p14="http://schemas.microsoft.com/office/powerpoint/2010/main" val="31798147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33</a:t>
            </a:fld>
            <a:endParaRPr lang="de-DE"/>
          </a:p>
        </p:txBody>
      </p:sp>
    </p:spTree>
    <p:extLst>
      <p:ext uri="{BB962C8B-B14F-4D97-AF65-F5344CB8AC3E}">
        <p14:creationId xmlns:p14="http://schemas.microsoft.com/office/powerpoint/2010/main" val="2631860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34</a:t>
            </a:fld>
            <a:endParaRPr lang="de-DE"/>
          </a:p>
        </p:txBody>
      </p:sp>
    </p:spTree>
    <p:extLst>
      <p:ext uri="{BB962C8B-B14F-4D97-AF65-F5344CB8AC3E}">
        <p14:creationId xmlns:p14="http://schemas.microsoft.com/office/powerpoint/2010/main" val="3906220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35</a:t>
            </a:fld>
            <a:endParaRPr lang="de-DE"/>
          </a:p>
        </p:txBody>
      </p:sp>
    </p:spTree>
    <p:extLst>
      <p:ext uri="{BB962C8B-B14F-4D97-AF65-F5344CB8AC3E}">
        <p14:creationId xmlns:p14="http://schemas.microsoft.com/office/powerpoint/2010/main" val="964631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36</a:t>
            </a:fld>
            <a:endParaRPr lang="de-DE"/>
          </a:p>
        </p:txBody>
      </p:sp>
    </p:spTree>
    <p:extLst>
      <p:ext uri="{BB962C8B-B14F-4D97-AF65-F5344CB8AC3E}">
        <p14:creationId xmlns:p14="http://schemas.microsoft.com/office/powerpoint/2010/main" val="30837929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37</a:t>
            </a:fld>
            <a:endParaRPr lang="de-DE"/>
          </a:p>
        </p:txBody>
      </p:sp>
    </p:spTree>
    <p:extLst>
      <p:ext uri="{BB962C8B-B14F-4D97-AF65-F5344CB8AC3E}">
        <p14:creationId xmlns:p14="http://schemas.microsoft.com/office/powerpoint/2010/main" val="7153033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38</a:t>
            </a:fld>
            <a:endParaRPr lang="de-DE"/>
          </a:p>
        </p:txBody>
      </p:sp>
    </p:spTree>
    <p:extLst>
      <p:ext uri="{BB962C8B-B14F-4D97-AF65-F5344CB8AC3E}">
        <p14:creationId xmlns:p14="http://schemas.microsoft.com/office/powerpoint/2010/main" val="1828562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solidFill>
                  <a:prstClr val="black"/>
                </a:solidFill>
              </a:rPr>
              <a:pPr/>
              <a:t>5</a:t>
            </a:fld>
            <a:endParaRPr lang="de-DE">
              <a:solidFill>
                <a:prstClr val="black"/>
              </a:solidFill>
            </a:endParaRPr>
          </a:p>
        </p:txBody>
      </p:sp>
    </p:spTree>
    <p:extLst>
      <p:ext uri="{BB962C8B-B14F-4D97-AF65-F5344CB8AC3E}">
        <p14:creationId xmlns:p14="http://schemas.microsoft.com/office/powerpoint/2010/main" val="190512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6</a:t>
            </a:fld>
            <a:endParaRPr lang="de-DE"/>
          </a:p>
        </p:txBody>
      </p:sp>
    </p:spTree>
    <p:extLst>
      <p:ext uri="{BB962C8B-B14F-4D97-AF65-F5344CB8AC3E}">
        <p14:creationId xmlns:p14="http://schemas.microsoft.com/office/powerpoint/2010/main" val="576129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solidFill>
                  <a:prstClr val="black"/>
                </a:solidFill>
              </a:rPr>
              <a:pPr/>
              <a:t>7</a:t>
            </a:fld>
            <a:endParaRPr lang="de-DE">
              <a:solidFill>
                <a:prstClr val="black"/>
              </a:solidFill>
            </a:endParaRPr>
          </a:p>
        </p:txBody>
      </p:sp>
    </p:spTree>
    <p:extLst>
      <p:ext uri="{BB962C8B-B14F-4D97-AF65-F5344CB8AC3E}">
        <p14:creationId xmlns:p14="http://schemas.microsoft.com/office/powerpoint/2010/main" val="4159961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8</a:t>
            </a:fld>
            <a:endParaRPr lang="de-DE"/>
          </a:p>
        </p:txBody>
      </p:sp>
    </p:spTree>
    <p:extLst>
      <p:ext uri="{BB962C8B-B14F-4D97-AF65-F5344CB8AC3E}">
        <p14:creationId xmlns:p14="http://schemas.microsoft.com/office/powerpoint/2010/main" val="3336854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9</a:t>
            </a:fld>
            <a:endParaRPr lang="de-DE"/>
          </a:p>
        </p:txBody>
      </p:sp>
    </p:spTree>
    <p:extLst>
      <p:ext uri="{BB962C8B-B14F-4D97-AF65-F5344CB8AC3E}">
        <p14:creationId xmlns:p14="http://schemas.microsoft.com/office/powerpoint/2010/main" val="3507058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10</a:t>
            </a:fld>
            <a:endParaRPr lang="de-DE"/>
          </a:p>
        </p:txBody>
      </p:sp>
    </p:spTree>
    <p:extLst>
      <p:ext uri="{BB962C8B-B14F-4D97-AF65-F5344CB8AC3E}">
        <p14:creationId xmlns:p14="http://schemas.microsoft.com/office/powerpoint/2010/main" val="3306706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AEB927-BEFF-D8FA-DAAE-02C903AD422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3DBC58F-5A63-761F-8F1A-6AD7E6DC0D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522F7B0-C54E-252E-7650-411F11C1DA2B}"/>
              </a:ext>
            </a:extLst>
          </p:cNvPr>
          <p:cNvSpPr>
            <a:spLocks noGrp="1"/>
          </p:cNvSpPr>
          <p:nvPr>
            <p:ph type="dt" sz="half" idx="10"/>
          </p:nvPr>
        </p:nvSpPr>
        <p:spPr/>
        <p:txBody>
          <a:bodyPr/>
          <a:lstStyle/>
          <a:p>
            <a:fld id="{63317F17-62AA-D643-A3B8-96AA1CCFBBFC}" type="datetimeFigureOut">
              <a:rPr lang="de-DE" smtClean="0"/>
              <a:t>07.05.2024</a:t>
            </a:fld>
            <a:endParaRPr lang="de-DE"/>
          </a:p>
        </p:txBody>
      </p:sp>
      <p:sp>
        <p:nvSpPr>
          <p:cNvPr id="5" name="Fußzeilenplatzhalter 4">
            <a:extLst>
              <a:ext uri="{FF2B5EF4-FFF2-40B4-BE49-F238E27FC236}">
                <a16:creationId xmlns:a16="http://schemas.microsoft.com/office/drawing/2014/main" id="{E7653B94-0DF9-2420-23D5-78E311F2C9A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6860BDA-5403-F233-CE65-8B614DAD1D5C}"/>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878012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A8A1D5-407A-3F6C-1FEA-67B6415A4CB6}"/>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4953F43-E6FA-167E-0774-BF228CE04B1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278273C-2B85-4951-1BE7-25FFB3A0CE13}"/>
              </a:ext>
            </a:extLst>
          </p:cNvPr>
          <p:cNvSpPr>
            <a:spLocks noGrp="1"/>
          </p:cNvSpPr>
          <p:nvPr>
            <p:ph type="dt" sz="half" idx="10"/>
          </p:nvPr>
        </p:nvSpPr>
        <p:spPr/>
        <p:txBody>
          <a:bodyPr/>
          <a:lstStyle/>
          <a:p>
            <a:fld id="{63317F17-62AA-D643-A3B8-96AA1CCFBBFC}" type="datetimeFigureOut">
              <a:rPr lang="de-DE" smtClean="0"/>
              <a:t>07.05.2024</a:t>
            </a:fld>
            <a:endParaRPr lang="de-DE"/>
          </a:p>
        </p:txBody>
      </p:sp>
      <p:sp>
        <p:nvSpPr>
          <p:cNvPr id="5" name="Fußzeilenplatzhalter 4">
            <a:extLst>
              <a:ext uri="{FF2B5EF4-FFF2-40B4-BE49-F238E27FC236}">
                <a16:creationId xmlns:a16="http://schemas.microsoft.com/office/drawing/2014/main" id="{08C74280-ED56-37A3-7454-9B49908D6DE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ACD3E21-615F-B7FB-AB44-C9CE1997A340}"/>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3981061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2F55241-4879-D4BA-6EC5-FF0A99684918}"/>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4690C12-18C4-F9E8-0F50-F3D84862D98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0597811-19DD-0E57-B6CC-3B2E9AF6DEB9}"/>
              </a:ext>
            </a:extLst>
          </p:cNvPr>
          <p:cNvSpPr>
            <a:spLocks noGrp="1"/>
          </p:cNvSpPr>
          <p:nvPr>
            <p:ph type="dt" sz="half" idx="10"/>
          </p:nvPr>
        </p:nvSpPr>
        <p:spPr/>
        <p:txBody>
          <a:bodyPr/>
          <a:lstStyle/>
          <a:p>
            <a:fld id="{63317F17-62AA-D643-A3B8-96AA1CCFBBFC}" type="datetimeFigureOut">
              <a:rPr lang="de-DE" smtClean="0"/>
              <a:t>07.05.2024</a:t>
            </a:fld>
            <a:endParaRPr lang="de-DE"/>
          </a:p>
        </p:txBody>
      </p:sp>
      <p:sp>
        <p:nvSpPr>
          <p:cNvPr id="5" name="Fußzeilenplatzhalter 4">
            <a:extLst>
              <a:ext uri="{FF2B5EF4-FFF2-40B4-BE49-F238E27FC236}">
                <a16:creationId xmlns:a16="http://schemas.microsoft.com/office/drawing/2014/main" id="{F1080DBE-730E-8FBD-0248-4124D1D52F4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E41AE07-2C01-6674-B591-67686779A742}"/>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2784784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0B6F27-23BC-0071-C378-59F46DB9E00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AF268A8-F084-064F-003A-B68A246BC00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3B5D5E3-8815-E3B4-EB80-8B3408F4A4F4}"/>
              </a:ext>
            </a:extLst>
          </p:cNvPr>
          <p:cNvSpPr>
            <a:spLocks noGrp="1"/>
          </p:cNvSpPr>
          <p:nvPr>
            <p:ph type="dt" sz="half" idx="10"/>
          </p:nvPr>
        </p:nvSpPr>
        <p:spPr/>
        <p:txBody>
          <a:bodyPr/>
          <a:lstStyle/>
          <a:p>
            <a:fld id="{63317F17-62AA-D643-A3B8-96AA1CCFBBFC}" type="datetimeFigureOut">
              <a:rPr lang="de-DE" smtClean="0"/>
              <a:t>07.05.2024</a:t>
            </a:fld>
            <a:endParaRPr lang="de-DE"/>
          </a:p>
        </p:txBody>
      </p:sp>
      <p:sp>
        <p:nvSpPr>
          <p:cNvPr id="5" name="Fußzeilenplatzhalter 4">
            <a:extLst>
              <a:ext uri="{FF2B5EF4-FFF2-40B4-BE49-F238E27FC236}">
                <a16:creationId xmlns:a16="http://schemas.microsoft.com/office/drawing/2014/main" id="{6332594D-28FD-60A2-F92B-1FFCB03A61C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B3DC0BE-288A-B518-81CD-9B5D49944798}"/>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2936771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AED1C6-C8D4-2333-BFC3-336490446A2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A504FB8-7ABC-B2D6-74EF-972716B256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E50D0DC-293E-DED1-2CFD-7692DEC254ED}"/>
              </a:ext>
            </a:extLst>
          </p:cNvPr>
          <p:cNvSpPr>
            <a:spLocks noGrp="1"/>
          </p:cNvSpPr>
          <p:nvPr>
            <p:ph type="dt" sz="half" idx="10"/>
          </p:nvPr>
        </p:nvSpPr>
        <p:spPr/>
        <p:txBody>
          <a:bodyPr/>
          <a:lstStyle/>
          <a:p>
            <a:fld id="{63317F17-62AA-D643-A3B8-96AA1CCFBBFC}" type="datetimeFigureOut">
              <a:rPr lang="de-DE" smtClean="0"/>
              <a:t>07.05.2024</a:t>
            </a:fld>
            <a:endParaRPr lang="de-DE"/>
          </a:p>
        </p:txBody>
      </p:sp>
      <p:sp>
        <p:nvSpPr>
          <p:cNvPr id="5" name="Fußzeilenplatzhalter 4">
            <a:extLst>
              <a:ext uri="{FF2B5EF4-FFF2-40B4-BE49-F238E27FC236}">
                <a16:creationId xmlns:a16="http://schemas.microsoft.com/office/drawing/2014/main" id="{A8A92209-4C76-49BE-23E0-87D718B9002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BC9A639-7D97-697E-F94A-902918DFCE6F}"/>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1572642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95A4BD-5AB0-5B40-CA5A-6BD2BD0EE86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2E5EB22-A395-6825-9A7D-9A4F74A1D70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0880278D-7D0B-098E-34E8-E6625FA1085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62D2433-AEEC-3DC6-C6CC-360D4AEC24BE}"/>
              </a:ext>
            </a:extLst>
          </p:cNvPr>
          <p:cNvSpPr>
            <a:spLocks noGrp="1"/>
          </p:cNvSpPr>
          <p:nvPr>
            <p:ph type="dt" sz="half" idx="10"/>
          </p:nvPr>
        </p:nvSpPr>
        <p:spPr/>
        <p:txBody>
          <a:bodyPr/>
          <a:lstStyle/>
          <a:p>
            <a:fld id="{63317F17-62AA-D643-A3B8-96AA1CCFBBFC}" type="datetimeFigureOut">
              <a:rPr lang="de-DE" smtClean="0"/>
              <a:t>07.05.2024</a:t>
            </a:fld>
            <a:endParaRPr lang="de-DE"/>
          </a:p>
        </p:txBody>
      </p:sp>
      <p:sp>
        <p:nvSpPr>
          <p:cNvPr id="6" name="Fußzeilenplatzhalter 5">
            <a:extLst>
              <a:ext uri="{FF2B5EF4-FFF2-40B4-BE49-F238E27FC236}">
                <a16:creationId xmlns:a16="http://schemas.microsoft.com/office/drawing/2014/main" id="{89F5AAD5-0DB2-3EAC-7998-1FB36583B87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1B6322E-76FA-1E44-62E5-9EBD12FBC4C7}"/>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3057690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4489F6-E9AE-B1DE-F993-05C77552AC3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7851379A-EBDE-1271-0D03-C3D457E192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C90A4C5-8A13-D8F6-D44D-93060F02C90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12A7D773-D7DA-B59C-C2E1-2865E3DDA9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66FB7B17-38A8-570D-AD0D-E73BE0F28A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B79DD607-E2CE-BF01-C658-B53FFD3F3597}"/>
              </a:ext>
            </a:extLst>
          </p:cNvPr>
          <p:cNvSpPr>
            <a:spLocks noGrp="1"/>
          </p:cNvSpPr>
          <p:nvPr>
            <p:ph type="dt" sz="half" idx="10"/>
          </p:nvPr>
        </p:nvSpPr>
        <p:spPr/>
        <p:txBody>
          <a:bodyPr/>
          <a:lstStyle/>
          <a:p>
            <a:fld id="{63317F17-62AA-D643-A3B8-96AA1CCFBBFC}" type="datetimeFigureOut">
              <a:rPr lang="de-DE" smtClean="0"/>
              <a:t>07.05.2024</a:t>
            </a:fld>
            <a:endParaRPr lang="de-DE"/>
          </a:p>
        </p:txBody>
      </p:sp>
      <p:sp>
        <p:nvSpPr>
          <p:cNvPr id="8" name="Fußzeilenplatzhalter 7">
            <a:extLst>
              <a:ext uri="{FF2B5EF4-FFF2-40B4-BE49-F238E27FC236}">
                <a16:creationId xmlns:a16="http://schemas.microsoft.com/office/drawing/2014/main" id="{95D868B2-BB5B-808A-FCD6-0740888AE455}"/>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1BDA8013-D374-1D02-943C-6377A5158F2B}"/>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4106652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8A30C0-478B-D6F0-7B90-EB12CCB3883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FD174E8-6958-64DD-483B-170A5C810323}"/>
              </a:ext>
            </a:extLst>
          </p:cNvPr>
          <p:cNvSpPr>
            <a:spLocks noGrp="1"/>
          </p:cNvSpPr>
          <p:nvPr>
            <p:ph type="dt" sz="half" idx="10"/>
          </p:nvPr>
        </p:nvSpPr>
        <p:spPr/>
        <p:txBody>
          <a:bodyPr/>
          <a:lstStyle/>
          <a:p>
            <a:fld id="{63317F17-62AA-D643-A3B8-96AA1CCFBBFC}" type="datetimeFigureOut">
              <a:rPr lang="de-DE" smtClean="0"/>
              <a:t>07.05.2024</a:t>
            </a:fld>
            <a:endParaRPr lang="de-DE"/>
          </a:p>
        </p:txBody>
      </p:sp>
      <p:sp>
        <p:nvSpPr>
          <p:cNvPr id="4" name="Fußzeilenplatzhalter 3">
            <a:extLst>
              <a:ext uri="{FF2B5EF4-FFF2-40B4-BE49-F238E27FC236}">
                <a16:creationId xmlns:a16="http://schemas.microsoft.com/office/drawing/2014/main" id="{A24E7E5F-1256-2495-8E90-4B61780DD61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16F945D2-AB1C-BB19-802B-866DB4D327F0}"/>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2960523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3D99F16-F6CA-40AF-6789-2209C45B48ED}"/>
              </a:ext>
            </a:extLst>
          </p:cNvPr>
          <p:cNvSpPr>
            <a:spLocks noGrp="1"/>
          </p:cNvSpPr>
          <p:nvPr>
            <p:ph type="dt" sz="half" idx="10"/>
          </p:nvPr>
        </p:nvSpPr>
        <p:spPr/>
        <p:txBody>
          <a:bodyPr/>
          <a:lstStyle/>
          <a:p>
            <a:fld id="{63317F17-62AA-D643-A3B8-96AA1CCFBBFC}" type="datetimeFigureOut">
              <a:rPr lang="de-DE" smtClean="0"/>
              <a:t>07.05.2024</a:t>
            </a:fld>
            <a:endParaRPr lang="de-DE"/>
          </a:p>
        </p:txBody>
      </p:sp>
      <p:sp>
        <p:nvSpPr>
          <p:cNvPr id="3" name="Fußzeilenplatzhalter 2">
            <a:extLst>
              <a:ext uri="{FF2B5EF4-FFF2-40B4-BE49-F238E27FC236}">
                <a16:creationId xmlns:a16="http://schemas.microsoft.com/office/drawing/2014/main" id="{E739576D-CDEC-5AB7-D7A8-3C54A2BC91C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8610B71C-28A9-ADC5-D0D6-6D16DD4ED327}"/>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610545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FE5BFF-5EEF-FC03-DB46-5C5E0D08AED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FE0A243-5BCE-C273-22E0-972200ADC9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72EC365-D11D-6336-6E1B-24053445D9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614BB75-8A73-7CE0-7277-B3A8DA22BBB3}"/>
              </a:ext>
            </a:extLst>
          </p:cNvPr>
          <p:cNvSpPr>
            <a:spLocks noGrp="1"/>
          </p:cNvSpPr>
          <p:nvPr>
            <p:ph type="dt" sz="half" idx="10"/>
          </p:nvPr>
        </p:nvSpPr>
        <p:spPr/>
        <p:txBody>
          <a:bodyPr/>
          <a:lstStyle/>
          <a:p>
            <a:fld id="{63317F17-62AA-D643-A3B8-96AA1CCFBBFC}" type="datetimeFigureOut">
              <a:rPr lang="de-DE" smtClean="0"/>
              <a:t>07.05.2024</a:t>
            </a:fld>
            <a:endParaRPr lang="de-DE"/>
          </a:p>
        </p:txBody>
      </p:sp>
      <p:sp>
        <p:nvSpPr>
          <p:cNvPr id="6" name="Fußzeilenplatzhalter 5">
            <a:extLst>
              <a:ext uri="{FF2B5EF4-FFF2-40B4-BE49-F238E27FC236}">
                <a16:creationId xmlns:a16="http://schemas.microsoft.com/office/drawing/2014/main" id="{B8CF4431-552B-594D-C166-6691D392B24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D18C163-2F74-2668-DDAB-6CCD2651B9BA}"/>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381911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E63981-DFE5-91B1-21F9-EB8B779DF1B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8CDEACA-1B51-73F9-93F0-1BC88BBE4E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505795C7-8D7C-5C25-96D7-56B153ACC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E8D4284-ADA1-0DA7-291D-5C6DB672D812}"/>
              </a:ext>
            </a:extLst>
          </p:cNvPr>
          <p:cNvSpPr>
            <a:spLocks noGrp="1"/>
          </p:cNvSpPr>
          <p:nvPr>
            <p:ph type="dt" sz="half" idx="10"/>
          </p:nvPr>
        </p:nvSpPr>
        <p:spPr/>
        <p:txBody>
          <a:bodyPr/>
          <a:lstStyle/>
          <a:p>
            <a:fld id="{63317F17-62AA-D643-A3B8-96AA1CCFBBFC}" type="datetimeFigureOut">
              <a:rPr lang="de-DE" smtClean="0"/>
              <a:t>07.05.2024</a:t>
            </a:fld>
            <a:endParaRPr lang="de-DE"/>
          </a:p>
        </p:txBody>
      </p:sp>
      <p:sp>
        <p:nvSpPr>
          <p:cNvPr id="6" name="Fußzeilenplatzhalter 5">
            <a:extLst>
              <a:ext uri="{FF2B5EF4-FFF2-40B4-BE49-F238E27FC236}">
                <a16:creationId xmlns:a16="http://schemas.microsoft.com/office/drawing/2014/main" id="{E6327EA5-1610-AC4E-31A1-5B137D2B46F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EB50715-EBEE-21DD-C72B-4EE7E403CCAE}"/>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3024921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B483CE9-5C82-F9AF-5801-990F1E4C13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899C7E5-46E1-432F-9A58-8412AF45ED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46A5D97-A65A-1FA8-CA8B-B3E2F7D56B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17F17-62AA-D643-A3B8-96AA1CCFBBFC}" type="datetimeFigureOut">
              <a:rPr lang="de-DE" smtClean="0"/>
              <a:t>07.05.2024</a:t>
            </a:fld>
            <a:endParaRPr lang="de-DE"/>
          </a:p>
        </p:txBody>
      </p:sp>
      <p:sp>
        <p:nvSpPr>
          <p:cNvPr id="5" name="Fußzeilenplatzhalter 4">
            <a:extLst>
              <a:ext uri="{FF2B5EF4-FFF2-40B4-BE49-F238E27FC236}">
                <a16:creationId xmlns:a16="http://schemas.microsoft.com/office/drawing/2014/main" id="{6CAEF89E-42CA-9730-98DE-910C8518E4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F710CAE7-7961-40EC-D442-42C4A8DDF4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048010-94A2-734C-B6A7-BD40FB907DE0}" type="slidenum">
              <a:rPr lang="de-DE" smtClean="0"/>
              <a:t>‹Nr.›</a:t>
            </a:fld>
            <a:endParaRPr lang="de-DE"/>
          </a:p>
        </p:txBody>
      </p:sp>
    </p:spTree>
    <p:extLst>
      <p:ext uri="{BB962C8B-B14F-4D97-AF65-F5344CB8AC3E}">
        <p14:creationId xmlns:p14="http://schemas.microsoft.com/office/powerpoint/2010/main" val="2685634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stadtamt@schwaz.a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schwaz.a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mailto:falkensteinhort@schwaz.ne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schwaz.a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35C4705-FDF3-B029-33B3-075763419848}"/>
              </a:ext>
            </a:extLst>
          </p:cNvPr>
          <p:cNvSpPr/>
          <p:nvPr/>
        </p:nvSpPr>
        <p:spPr>
          <a:xfrm>
            <a:off x="6096000" y="0"/>
            <a:ext cx="6416842" cy="6994358"/>
          </a:xfrm>
          <a:prstGeom prst="rect">
            <a:avLst/>
          </a:prstGeom>
          <a:solidFill>
            <a:srgbClr val="FFE699"/>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373AF9BD-5F9E-1E1A-DF25-8E8B4D48FBDD}"/>
              </a:ext>
            </a:extLst>
          </p:cNvPr>
          <p:cNvPicPr>
            <a:picLocks noChangeAspect="1"/>
          </p:cNvPicPr>
          <p:nvPr/>
        </p:nvPicPr>
        <p:blipFill>
          <a:blip r:embed="rId2"/>
          <a:stretch>
            <a:fillRect/>
          </a:stretch>
        </p:blipFill>
        <p:spPr>
          <a:xfrm>
            <a:off x="698739" y="-1968261"/>
            <a:ext cx="10794522" cy="10794522"/>
          </a:xfrm>
          <a:prstGeom prst="rect">
            <a:avLst/>
          </a:prstGeom>
        </p:spPr>
      </p:pic>
      <p:pic>
        <p:nvPicPr>
          <p:cNvPr id="4" name="Grafik 3">
            <a:extLst>
              <a:ext uri="{FF2B5EF4-FFF2-40B4-BE49-F238E27FC236}">
                <a16:creationId xmlns:a16="http://schemas.microsoft.com/office/drawing/2014/main" id="{62096D1C-9E8C-53DA-F4E4-D3272C522D60}"/>
              </a:ext>
            </a:extLst>
          </p:cNvPr>
          <p:cNvPicPr>
            <a:picLocks noChangeAspect="1"/>
          </p:cNvPicPr>
          <p:nvPr/>
        </p:nvPicPr>
        <p:blipFill rotWithShape="1">
          <a:blip r:embed="rId3"/>
          <a:srcRect l="8973" t="-5791" r="8904" b="-7400"/>
          <a:stretch/>
        </p:blipFill>
        <p:spPr>
          <a:xfrm>
            <a:off x="3305908" y="745588"/>
            <a:ext cx="5584874" cy="5444197"/>
          </a:xfrm>
          <a:prstGeom prst="ellipse">
            <a:avLst/>
          </a:prstGeom>
        </p:spPr>
      </p:pic>
      <p:sp>
        <p:nvSpPr>
          <p:cNvPr id="12" name="Textfeld 11">
            <a:extLst>
              <a:ext uri="{FF2B5EF4-FFF2-40B4-BE49-F238E27FC236}">
                <a16:creationId xmlns:a16="http://schemas.microsoft.com/office/drawing/2014/main" id="{A32959E2-045A-33AC-4C35-06260AAFED3D}"/>
              </a:ext>
            </a:extLst>
          </p:cNvPr>
          <p:cNvSpPr txBox="1"/>
          <p:nvPr/>
        </p:nvSpPr>
        <p:spPr>
          <a:xfrm>
            <a:off x="839788" y="566718"/>
            <a:ext cx="3401177" cy="954107"/>
          </a:xfrm>
          <a:prstGeom prst="rect">
            <a:avLst/>
          </a:prstGeom>
          <a:noFill/>
        </p:spPr>
        <p:txBody>
          <a:bodyPr wrap="square" rtlCol="0">
            <a:spAutoFit/>
          </a:bodyPr>
          <a:lstStyle/>
          <a:p>
            <a:r>
              <a:rPr lang="de-DE" sz="2800" b="1" dirty="0">
                <a:solidFill>
                  <a:schemeClr val="accent4">
                    <a:lumMod val="40000"/>
                    <a:lumOff val="60000"/>
                  </a:schemeClr>
                </a:solidFill>
                <a:latin typeface="Futura LT Pro Book" panose="020B0502020204020303" pitchFamily="34" charset="77"/>
              </a:rPr>
              <a:t>Pädagogische Konzeption</a:t>
            </a:r>
          </a:p>
        </p:txBody>
      </p:sp>
    </p:spTree>
    <p:extLst>
      <p:ext uri="{BB962C8B-B14F-4D97-AF65-F5344CB8AC3E}">
        <p14:creationId xmlns:p14="http://schemas.microsoft.com/office/powerpoint/2010/main" val="1414927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A48D"/>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856349" y="1520825"/>
            <a:ext cx="7204440" cy="4351338"/>
          </a:xfrm>
        </p:spPr>
        <p:txBody>
          <a:bodyPr>
            <a:noAutofit/>
          </a:bodyPr>
          <a:lstStyle/>
          <a:p>
            <a:pPr marL="0" indent="0" algn="just">
              <a:lnSpc>
                <a:spcPct val="150000"/>
              </a:lnSpc>
              <a:buNone/>
            </a:pPr>
            <a:r>
              <a:rPr lang="de-AT" sz="1400" dirty="0">
                <a:solidFill>
                  <a:srgbClr val="FFA48D"/>
                </a:solidFill>
                <a:effectLst/>
                <a:latin typeface="Futura LT Pro Book" panose="020B0502020204020303" pitchFamily="34" charset="77"/>
                <a:ea typeface="Times New Roman" panose="02020603050405020304" pitchFamily="18" charset="0"/>
              </a:rPr>
              <a:t>Des weiteren nehmen wir regelmäßig an Fortbildungen teil (mind. 15h/Jahr) und halten mindestens einmal im Jahr Mitarbeitergespräche ab.  Somit entstehen immer wieder neue Inputs, die unsere Arbeit mit den Kindern bereichern.</a:t>
            </a:r>
          </a:p>
          <a:p>
            <a:pPr marL="0" indent="0" algn="just">
              <a:lnSpc>
                <a:spcPct val="150000"/>
              </a:lnSpc>
              <a:buNone/>
            </a:pPr>
            <a:r>
              <a:rPr lang="de-AT" sz="1400" dirty="0">
                <a:solidFill>
                  <a:srgbClr val="FFA48D"/>
                </a:solidFill>
                <a:effectLst/>
                <a:latin typeface="Futura LT Pro Book" panose="020B0502020204020303" pitchFamily="34" charset="77"/>
                <a:ea typeface="Times New Roman" panose="02020603050405020304" pitchFamily="18" charset="0"/>
              </a:rPr>
              <a:t>Wir freuen uns auch stets über PraktikantInnen der Bildungsanstalten für Elementarpädagogik, dem Kolleg für Sozialpädagogik, der SOB Tirol oder anderen Ausbildungsstätten, die durch unsere Begleitung ihre Erfahrungen im Hort sammeln und sich mit ihren Ideen versuchen und einbringen können.</a:t>
            </a:r>
          </a:p>
        </p:txBody>
      </p:sp>
      <p:sp>
        <p:nvSpPr>
          <p:cNvPr id="8" name="Titel 1">
            <a:extLst>
              <a:ext uri="{FF2B5EF4-FFF2-40B4-BE49-F238E27FC236}">
                <a16:creationId xmlns:a16="http://schemas.microsoft.com/office/drawing/2014/main" id="{B66303C5-27F6-0E43-F009-2EB9DAFE64CA}"/>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A48D"/>
                </a:solidFill>
                <a:latin typeface="Futura LT Pro Book" panose="020B0502020204020303" pitchFamily="34" charset="77"/>
              </a:rPr>
              <a:t>4.  Team</a:t>
            </a:r>
            <a:endParaRPr lang="de-DE" sz="2400" b="1" dirty="0">
              <a:solidFill>
                <a:srgbClr val="FFA48D"/>
              </a:solidFill>
              <a:latin typeface="Futura LT Pro Book" panose="020B0502020204020303" pitchFamily="34" charset="77"/>
            </a:endParaRPr>
          </a:p>
        </p:txBody>
      </p:sp>
    </p:spTree>
    <p:extLst>
      <p:ext uri="{BB962C8B-B14F-4D97-AF65-F5344CB8AC3E}">
        <p14:creationId xmlns:p14="http://schemas.microsoft.com/office/powerpoint/2010/main" val="4182981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A48D"/>
        </a:solidFill>
        <a:effectLst/>
      </p:bgPr>
    </p:b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94A3551-AAEE-80AE-3232-9E48A721E1F5}"/>
              </a:ext>
            </a:extLst>
          </p:cNvPr>
          <p:cNvSpPr/>
          <p:nvPr/>
        </p:nvSpPr>
        <p:spPr>
          <a:xfrm>
            <a:off x="0" y="2933818"/>
            <a:ext cx="12344400" cy="2536697"/>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Rectangle 2">
            <a:extLst>
              <a:ext uri="{FF2B5EF4-FFF2-40B4-BE49-F238E27FC236}">
                <a16:creationId xmlns:a16="http://schemas.microsoft.com/office/drawing/2014/main" id="{CF4915D8-4CD5-DF1B-C32F-335000DFA04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9" name="Rectangle 3">
            <a:extLst>
              <a:ext uri="{FF2B5EF4-FFF2-40B4-BE49-F238E27FC236}">
                <a16:creationId xmlns:a16="http://schemas.microsoft.com/office/drawing/2014/main" id="{959D153D-898B-25ED-9C1C-B85DF28E73CC}"/>
              </a:ext>
            </a:extLst>
          </p:cNvPr>
          <p:cNvSpPr>
            <a:spLocks noChangeArrowheads="1"/>
          </p:cNvSpPr>
          <p:nvPr/>
        </p:nvSpPr>
        <p:spPr bwMode="auto">
          <a:xfrm>
            <a:off x="595054" y="1158976"/>
            <a:ext cx="231196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50000"/>
              </a:lnSpc>
            </a:pPr>
            <a:endParaRPr lang="de-AT" sz="1400" dirty="0">
              <a:solidFill>
                <a:schemeClr val="bg1"/>
              </a:solidFill>
              <a:latin typeface="Futura LT Pro Book" panose="020B0502020204020303" pitchFamily="34" charset="77"/>
              <a:ea typeface="Times New Roman" panose="02020603050405020304" pitchFamily="18" charset="0"/>
            </a:endParaRPr>
          </a:p>
          <a:p>
            <a:pPr>
              <a:lnSpc>
                <a:spcPct val="150000"/>
              </a:lnSpc>
            </a:pPr>
            <a:r>
              <a:rPr lang="de-AT" sz="1400" dirty="0">
                <a:solidFill>
                  <a:schemeClr val="bg1"/>
                </a:solidFill>
                <a:effectLst/>
                <a:latin typeface="Futura LT Pro Book" panose="020B0502020204020303" pitchFamily="34" charset="77"/>
                <a:ea typeface="Times New Roman" panose="02020603050405020304" pitchFamily="18" charset="0"/>
              </a:rPr>
              <a:t>Andreas </a:t>
            </a:r>
            <a:r>
              <a:rPr lang="de-AT" sz="1400" dirty="0" err="1">
                <a:solidFill>
                  <a:schemeClr val="bg1"/>
                </a:solidFill>
                <a:effectLst/>
                <a:latin typeface="Futura LT Pro Book" panose="020B0502020204020303" pitchFamily="34" charset="77"/>
                <a:ea typeface="Times New Roman" panose="02020603050405020304" pitchFamily="18" charset="0"/>
              </a:rPr>
              <a:t>Zischg</a:t>
            </a:r>
            <a:r>
              <a:rPr lang="de-AT" sz="1400" dirty="0">
                <a:solidFill>
                  <a:schemeClr val="bg1"/>
                </a:solidFill>
                <a:effectLst/>
                <a:latin typeface="Futura LT Pro Book" panose="020B0502020204020303" pitchFamily="34" charset="77"/>
                <a:ea typeface="Times New Roman" panose="02020603050405020304" pitchFamily="18" charset="0"/>
              </a:rPr>
              <a:t>: </a:t>
            </a:r>
            <a:endParaRPr lang="de-AT" sz="1400" dirty="0">
              <a:solidFill>
                <a:schemeClr val="bg1"/>
              </a:solidFill>
              <a:latin typeface="Futura LT Pro Book" panose="020B0502020204020303" pitchFamily="34" charset="77"/>
              <a:ea typeface="Times New Roman" panose="02020603050405020304" pitchFamily="18" charset="0"/>
            </a:endParaRPr>
          </a:p>
          <a:p>
            <a:pPr>
              <a:lnSpc>
                <a:spcPct val="150000"/>
              </a:lnSpc>
            </a:pPr>
            <a:r>
              <a:rPr lang="de-AT" sz="1400" dirty="0">
                <a:solidFill>
                  <a:schemeClr val="bg1"/>
                </a:solidFill>
                <a:effectLst/>
                <a:latin typeface="Futura LT Pro Book" panose="020B0502020204020303" pitchFamily="34" charset="77"/>
                <a:ea typeface="Times New Roman" panose="02020603050405020304" pitchFamily="18" charset="0"/>
              </a:rPr>
              <a:t>Leitung </a:t>
            </a:r>
          </a:p>
          <a:p>
            <a:pPr>
              <a:lnSpc>
                <a:spcPct val="150000"/>
              </a:lnSpc>
            </a:pPr>
            <a:r>
              <a:rPr lang="de-AT" sz="1400" dirty="0">
                <a:solidFill>
                  <a:schemeClr val="bg1"/>
                </a:solidFill>
                <a:latin typeface="Futura LT Pro Book" panose="020B0502020204020303" pitchFamily="34" charset="77"/>
                <a:ea typeface="Times New Roman" panose="02020603050405020304" pitchFamily="18" charset="0"/>
              </a:rPr>
              <a:t>Elementarpädagoge </a:t>
            </a:r>
            <a:endParaRPr lang="de-AT" sz="1400" dirty="0">
              <a:solidFill>
                <a:schemeClr val="bg1"/>
              </a:solidFill>
              <a:effectLst/>
              <a:latin typeface="Futura LT Pro Book" panose="020B0502020204020303" pitchFamily="34" charset="77"/>
              <a:ea typeface="Times New Roman" panose="02020603050405020304" pitchFamily="18" charset="0"/>
            </a:endParaRPr>
          </a:p>
        </p:txBody>
      </p:sp>
      <p:sp>
        <p:nvSpPr>
          <p:cNvPr id="2" name="Titel 1">
            <a:extLst>
              <a:ext uri="{FF2B5EF4-FFF2-40B4-BE49-F238E27FC236}">
                <a16:creationId xmlns:a16="http://schemas.microsoft.com/office/drawing/2014/main" id="{5250B47B-212C-A85B-F4D8-D22BC8EAFEE2}"/>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chemeClr val="bg1"/>
                </a:solidFill>
                <a:latin typeface="Futura LT Pro Book" panose="020B0502020204020303" pitchFamily="34" charset="77"/>
              </a:rPr>
              <a:t>4.  Team</a:t>
            </a:r>
            <a:endParaRPr lang="de-DE" sz="2400" b="1" dirty="0">
              <a:solidFill>
                <a:schemeClr val="bg1"/>
              </a:solidFill>
              <a:latin typeface="Futura LT Pro Book" panose="020B0502020204020303" pitchFamily="34" charset="77"/>
            </a:endParaRPr>
          </a:p>
        </p:txBody>
      </p:sp>
      <p:sp>
        <p:nvSpPr>
          <p:cNvPr id="4" name="Inhaltsplatzhalter 2">
            <a:extLst>
              <a:ext uri="{FF2B5EF4-FFF2-40B4-BE49-F238E27FC236}">
                <a16:creationId xmlns:a16="http://schemas.microsoft.com/office/drawing/2014/main" id="{728E62B1-7EB8-F035-3127-D589D899B9AF}"/>
              </a:ext>
            </a:extLst>
          </p:cNvPr>
          <p:cNvSpPr txBox="1">
            <a:spLocks/>
          </p:cNvSpPr>
          <p:nvPr/>
        </p:nvSpPr>
        <p:spPr>
          <a:xfrm>
            <a:off x="3110536" y="5860362"/>
            <a:ext cx="2613100" cy="5086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de-AT" sz="1400" dirty="0">
                <a:solidFill>
                  <a:schemeClr val="bg1"/>
                </a:solidFill>
                <a:effectLst/>
                <a:latin typeface="Futura LT Pro Book" panose="020B0502020204020303" pitchFamily="34" charset="77"/>
                <a:ea typeface="Times New Roman" panose="02020603050405020304" pitchFamily="18" charset="0"/>
              </a:rPr>
              <a:t>Bettina Gabriel: Assistenzkraft</a:t>
            </a:r>
          </a:p>
          <a:p>
            <a:pPr marL="0" indent="0">
              <a:lnSpc>
                <a:spcPct val="150000"/>
              </a:lnSpc>
              <a:buNone/>
            </a:pPr>
            <a:endParaRPr lang="de-AT" sz="1400" dirty="0">
              <a:solidFill>
                <a:schemeClr val="bg1"/>
              </a:solidFill>
              <a:effectLst/>
              <a:latin typeface="Futura LT Pro Book" panose="020B0502020204020303" pitchFamily="34" charset="77"/>
              <a:ea typeface="Times New Roman" panose="02020603050405020304" pitchFamily="18" charset="0"/>
            </a:endParaRPr>
          </a:p>
        </p:txBody>
      </p:sp>
      <p:pic>
        <p:nvPicPr>
          <p:cNvPr id="6" name="Grafik 5">
            <a:extLst>
              <a:ext uri="{FF2B5EF4-FFF2-40B4-BE49-F238E27FC236}">
                <a16:creationId xmlns:a16="http://schemas.microsoft.com/office/drawing/2014/main" id="{757841D6-4038-E042-8B19-3305C958B7A7}"/>
              </a:ext>
            </a:extLst>
          </p:cNvPr>
          <p:cNvPicPr>
            <a:picLocks noChangeAspect="1"/>
          </p:cNvPicPr>
          <p:nvPr/>
        </p:nvPicPr>
        <p:blipFill rotWithShape="1">
          <a:blip r:embed="rId3"/>
          <a:srcRect t="384" b="32940"/>
          <a:stretch/>
        </p:blipFill>
        <p:spPr bwMode="auto">
          <a:xfrm>
            <a:off x="9629665" y="2752686"/>
            <a:ext cx="2156563" cy="2156563"/>
          </a:xfrm>
          <a:prstGeom prst="ellipse">
            <a:avLst/>
          </a:prstGeom>
          <a:noFill/>
          <a:ln>
            <a:noFill/>
          </a:ln>
          <a:extLst>
            <a:ext uri="{53640926-AAD7-44D8-BBD7-CCE9431645EC}">
              <a14:shadowObscured xmlns:a14="http://schemas.microsoft.com/office/drawing/2010/main"/>
            </a:ext>
          </a:extLst>
        </p:spPr>
      </p:pic>
      <p:pic>
        <p:nvPicPr>
          <p:cNvPr id="15" name="Grafik 14">
            <a:extLst>
              <a:ext uri="{FF2B5EF4-FFF2-40B4-BE49-F238E27FC236}">
                <a16:creationId xmlns:a16="http://schemas.microsoft.com/office/drawing/2014/main" id="{0C828FC6-7117-B288-1892-A11A13AEB660}"/>
              </a:ext>
            </a:extLst>
          </p:cNvPr>
          <p:cNvPicPr>
            <a:picLocks noChangeAspect="1"/>
          </p:cNvPicPr>
          <p:nvPr/>
        </p:nvPicPr>
        <p:blipFill rotWithShape="1">
          <a:blip r:embed="rId4"/>
          <a:srcRect t="1054" b="32270"/>
          <a:stretch/>
        </p:blipFill>
        <p:spPr bwMode="auto">
          <a:xfrm>
            <a:off x="2810145" y="3694697"/>
            <a:ext cx="2156563" cy="2156563"/>
          </a:xfrm>
          <a:prstGeom prst="ellipse">
            <a:avLst/>
          </a:prstGeom>
          <a:noFill/>
          <a:ln>
            <a:noFill/>
          </a:ln>
          <a:extLst>
            <a:ext uri="{53640926-AAD7-44D8-BBD7-CCE9431645EC}">
              <a14:shadowObscured xmlns:a14="http://schemas.microsoft.com/office/drawing/2010/main"/>
            </a:ext>
          </a:extLst>
        </p:spPr>
      </p:pic>
      <p:pic>
        <p:nvPicPr>
          <p:cNvPr id="16" name="Grafik 15">
            <a:extLst>
              <a:ext uri="{FF2B5EF4-FFF2-40B4-BE49-F238E27FC236}">
                <a16:creationId xmlns:a16="http://schemas.microsoft.com/office/drawing/2014/main" id="{827C9417-3341-1EDB-8D9A-AB9B59B7A033}"/>
              </a:ext>
            </a:extLst>
          </p:cNvPr>
          <p:cNvPicPr>
            <a:picLocks noChangeAspect="1"/>
          </p:cNvPicPr>
          <p:nvPr/>
        </p:nvPicPr>
        <p:blipFill>
          <a:blip r:embed="rId5"/>
          <a:srcRect l="16667" r="16667"/>
          <a:stretch/>
        </p:blipFill>
        <p:spPr bwMode="auto">
          <a:xfrm rot="21117174">
            <a:off x="7253196" y="3427790"/>
            <a:ext cx="2156563" cy="2156563"/>
          </a:xfrm>
          <a:prstGeom prst="ellipse">
            <a:avLst/>
          </a:prstGeom>
          <a:noFill/>
          <a:ln>
            <a:noFill/>
          </a:ln>
          <a:extLst>
            <a:ext uri="{53640926-AAD7-44D8-BBD7-CCE9431645EC}">
              <a14:shadowObscured xmlns:a14="http://schemas.microsoft.com/office/drawing/2010/main"/>
            </a:ext>
          </a:extLst>
        </p:spPr>
      </p:pic>
      <p:pic>
        <p:nvPicPr>
          <p:cNvPr id="20" name="Grafik 19">
            <a:extLst>
              <a:ext uri="{FF2B5EF4-FFF2-40B4-BE49-F238E27FC236}">
                <a16:creationId xmlns:a16="http://schemas.microsoft.com/office/drawing/2014/main" id="{3EF72DFD-4DAD-D274-ACD3-B7B81E746E2C}"/>
              </a:ext>
            </a:extLst>
          </p:cNvPr>
          <p:cNvPicPr>
            <a:picLocks noChangeAspect="1"/>
          </p:cNvPicPr>
          <p:nvPr/>
        </p:nvPicPr>
        <p:blipFill>
          <a:blip r:embed="rId6"/>
          <a:srcRect l="16667" r="16667"/>
          <a:stretch/>
        </p:blipFill>
        <p:spPr bwMode="auto">
          <a:xfrm>
            <a:off x="4966708" y="2421492"/>
            <a:ext cx="2156563" cy="2156563"/>
          </a:xfrm>
          <a:prstGeom prst="ellipse">
            <a:avLst/>
          </a:prstGeom>
          <a:noFill/>
          <a:ln>
            <a:noFill/>
          </a:ln>
          <a:extLst>
            <a:ext uri="{53640926-AAD7-44D8-BBD7-CCE9431645EC}">
              <a14:shadowObscured xmlns:a14="http://schemas.microsoft.com/office/drawing/2010/main"/>
            </a:ext>
          </a:extLst>
        </p:spPr>
      </p:pic>
      <p:pic>
        <p:nvPicPr>
          <p:cNvPr id="21" name="Grafik 20">
            <a:extLst>
              <a:ext uri="{FF2B5EF4-FFF2-40B4-BE49-F238E27FC236}">
                <a16:creationId xmlns:a16="http://schemas.microsoft.com/office/drawing/2014/main" id="{73F7A05D-56A8-8213-2EAE-9CC14A85E629}"/>
              </a:ext>
            </a:extLst>
          </p:cNvPr>
          <p:cNvPicPr>
            <a:picLocks noChangeAspect="1"/>
          </p:cNvPicPr>
          <p:nvPr/>
        </p:nvPicPr>
        <p:blipFill rotWithShape="1">
          <a:blip r:embed="rId7"/>
          <a:srcRect t="614" b="32710"/>
          <a:stretch/>
        </p:blipFill>
        <p:spPr bwMode="auto">
          <a:xfrm>
            <a:off x="405772" y="2616017"/>
            <a:ext cx="2156563" cy="2156563"/>
          </a:xfrm>
          <a:prstGeom prst="ellipse">
            <a:avLst/>
          </a:prstGeom>
          <a:noFill/>
          <a:ln>
            <a:noFill/>
          </a:ln>
          <a:extLst>
            <a:ext uri="{53640926-AAD7-44D8-BBD7-CCE9431645EC}">
              <a14:shadowObscured xmlns:a14="http://schemas.microsoft.com/office/drawing/2010/main"/>
            </a:ext>
          </a:extLst>
        </p:spPr>
      </p:pic>
      <p:sp>
        <p:nvSpPr>
          <p:cNvPr id="23" name="Textfeld 22">
            <a:extLst>
              <a:ext uri="{FF2B5EF4-FFF2-40B4-BE49-F238E27FC236}">
                <a16:creationId xmlns:a16="http://schemas.microsoft.com/office/drawing/2014/main" id="{910F9E3C-7939-48DB-81D1-BAC7323CDF9F}"/>
              </a:ext>
            </a:extLst>
          </p:cNvPr>
          <p:cNvSpPr txBox="1"/>
          <p:nvPr/>
        </p:nvSpPr>
        <p:spPr>
          <a:xfrm>
            <a:off x="9439122" y="1535482"/>
            <a:ext cx="2905278" cy="695575"/>
          </a:xfrm>
          <a:prstGeom prst="rect">
            <a:avLst/>
          </a:prstGeom>
          <a:noFill/>
        </p:spPr>
        <p:txBody>
          <a:bodyPr wrap="square">
            <a:spAutoFit/>
          </a:bodyPr>
          <a:lstStyle/>
          <a:p>
            <a:pPr marL="0" indent="0">
              <a:lnSpc>
                <a:spcPct val="150000"/>
              </a:lnSpc>
              <a:buNone/>
            </a:pPr>
            <a:r>
              <a:rPr lang="de-AT" sz="1400" dirty="0">
                <a:solidFill>
                  <a:schemeClr val="bg1"/>
                </a:solidFill>
                <a:effectLst/>
                <a:latin typeface="Futura LT Pro Book" panose="020B0502020204020303" pitchFamily="34" charset="77"/>
                <a:ea typeface="Times New Roman" panose="02020603050405020304" pitchFamily="18" charset="0"/>
              </a:rPr>
              <a:t>Magdalena Hotter: </a:t>
            </a:r>
          </a:p>
          <a:p>
            <a:pPr marL="0" indent="0">
              <a:lnSpc>
                <a:spcPct val="150000"/>
              </a:lnSpc>
              <a:buNone/>
            </a:pPr>
            <a:r>
              <a:rPr lang="de-AT" sz="1400" dirty="0">
                <a:solidFill>
                  <a:schemeClr val="bg1"/>
                </a:solidFill>
                <a:effectLst/>
                <a:latin typeface="Futura LT Pro Book" panose="020B0502020204020303" pitchFamily="34" charset="77"/>
                <a:ea typeface="Times New Roman" panose="02020603050405020304" pitchFamily="18" charset="0"/>
              </a:rPr>
              <a:t>Hort- und Kindergartenpädagogin</a:t>
            </a:r>
          </a:p>
        </p:txBody>
      </p:sp>
      <p:sp>
        <p:nvSpPr>
          <p:cNvPr id="25" name="Textfeld 24">
            <a:extLst>
              <a:ext uri="{FF2B5EF4-FFF2-40B4-BE49-F238E27FC236}">
                <a16:creationId xmlns:a16="http://schemas.microsoft.com/office/drawing/2014/main" id="{41384DCD-E8CF-F7FC-9DB6-E56D3173D8B7}"/>
              </a:ext>
            </a:extLst>
          </p:cNvPr>
          <p:cNvSpPr txBox="1"/>
          <p:nvPr/>
        </p:nvSpPr>
        <p:spPr>
          <a:xfrm>
            <a:off x="7469797" y="5574076"/>
            <a:ext cx="2311960" cy="695575"/>
          </a:xfrm>
          <a:prstGeom prst="rect">
            <a:avLst/>
          </a:prstGeom>
          <a:noFill/>
        </p:spPr>
        <p:txBody>
          <a:bodyPr wrap="square">
            <a:spAutoFit/>
          </a:bodyPr>
          <a:lstStyle/>
          <a:p>
            <a:pPr>
              <a:lnSpc>
                <a:spcPct val="150000"/>
              </a:lnSpc>
            </a:pPr>
            <a:r>
              <a:rPr lang="de-AT" sz="1400" dirty="0">
                <a:solidFill>
                  <a:schemeClr val="bg1"/>
                </a:solidFill>
                <a:effectLst/>
                <a:latin typeface="Futura LT Pro Book" panose="020B0502020204020303" pitchFamily="34" charset="77"/>
                <a:ea typeface="Times New Roman" panose="02020603050405020304" pitchFamily="18" charset="0"/>
              </a:rPr>
              <a:t>Nicole Gschwendtner Kannenberg: Assistenzkraft </a:t>
            </a:r>
          </a:p>
        </p:txBody>
      </p:sp>
      <p:sp>
        <p:nvSpPr>
          <p:cNvPr id="27" name="Textfeld 26">
            <a:extLst>
              <a:ext uri="{FF2B5EF4-FFF2-40B4-BE49-F238E27FC236}">
                <a16:creationId xmlns:a16="http://schemas.microsoft.com/office/drawing/2014/main" id="{BCC47286-F52E-69C4-A983-EF0A503B20DA}"/>
              </a:ext>
            </a:extLst>
          </p:cNvPr>
          <p:cNvSpPr txBox="1"/>
          <p:nvPr/>
        </p:nvSpPr>
        <p:spPr>
          <a:xfrm>
            <a:off x="5115931" y="1568925"/>
            <a:ext cx="2353866" cy="697692"/>
          </a:xfrm>
          <a:prstGeom prst="rect">
            <a:avLst/>
          </a:prstGeom>
          <a:noFill/>
        </p:spPr>
        <p:txBody>
          <a:bodyPr wrap="square">
            <a:spAutoFit/>
          </a:bodyPr>
          <a:lstStyle/>
          <a:p>
            <a:pPr>
              <a:lnSpc>
                <a:spcPct val="150000"/>
              </a:lnSpc>
            </a:pPr>
            <a:r>
              <a:rPr lang="de-AT" sz="1400" dirty="0" err="1">
                <a:solidFill>
                  <a:schemeClr val="bg1"/>
                </a:solidFill>
                <a:latin typeface="Futura LT Pro Book" panose="020B0502020204020303" pitchFamily="34" charset="77"/>
                <a:ea typeface="Times New Roman" panose="02020603050405020304" pitchFamily="18" charset="0"/>
              </a:rPr>
              <a:t>Irem</a:t>
            </a:r>
            <a:r>
              <a:rPr lang="de-AT" sz="1400" dirty="0">
                <a:solidFill>
                  <a:schemeClr val="bg1"/>
                </a:solidFill>
                <a:latin typeface="Futura LT Pro Book" panose="020B0502020204020303" pitchFamily="34" charset="77"/>
                <a:ea typeface="Times New Roman" panose="02020603050405020304" pitchFamily="18" charset="0"/>
              </a:rPr>
              <a:t>-Gül </a:t>
            </a:r>
            <a:r>
              <a:rPr lang="de-AT" sz="1400" dirty="0" err="1">
                <a:solidFill>
                  <a:schemeClr val="bg1"/>
                </a:solidFill>
                <a:latin typeface="Futura LT Pro Book" panose="020B0502020204020303" pitchFamily="34" charset="77"/>
                <a:ea typeface="Times New Roman" panose="02020603050405020304" pitchFamily="18" charset="0"/>
              </a:rPr>
              <a:t>Basem</a:t>
            </a:r>
            <a:r>
              <a:rPr lang="de-AT" sz="1400" dirty="0">
                <a:solidFill>
                  <a:schemeClr val="bg1"/>
                </a:solidFill>
                <a:effectLst/>
                <a:latin typeface="Futura LT Pro Book" panose="020B0502020204020303" pitchFamily="34" charset="77"/>
                <a:ea typeface="Times New Roman" panose="02020603050405020304" pitchFamily="18" charset="0"/>
              </a:rPr>
              <a:t>: </a:t>
            </a:r>
            <a:endParaRPr lang="de-AT" sz="1400" dirty="0">
              <a:solidFill>
                <a:schemeClr val="bg1"/>
              </a:solidFill>
              <a:latin typeface="Futura LT Pro Book" panose="020B0502020204020303" pitchFamily="34" charset="77"/>
              <a:ea typeface="Times New Roman" panose="02020603050405020304" pitchFamily="18" charset="0"/>
            </a:endParaRPr>
          </a:p>
          <a:p>
            <a:pPr>
              <a:lnSpc>
                <a:spcPct val="150000"/>
              </a:lnSpc>
            </a:pPr>
            <a:r>
              <a:rPr lang="de-AT" sz="1400" dirty="0">
                <a:solidFill>
                  <a:schemeClr val="bg1"/>
                </a:solidFill>
                <a:effectLst/>
                <a:latin typeface="Futura LT Pro Book" panose="020B0502020204020303" pitchFamily="34" charset="77"/>
                <a:ea typeface="Times New Roman" panose="02020603050405020304" pitchFamily="18" charset="0"/>
              </a:rPr>
              <a:t>Assistenzkraft</a:t>
            </a:r>
          </a:p>
        </p:txBody>
      </p:sp>
    </p:spTree>
    <p:extLst>
      <p:ext uri="{BB962C8B-B14F-4D97-AF65-F5344CB8AC3E}">
        <p14:creationId xmlns:p14="http://schemas.microsoft.com/office/powerpoint/2010/main" val="4013180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7D78"/>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1175321" y="-1897820"/>
            <a:ext cx="7416000" cy="7416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Rectangle 2">
            <a:extLst>
              <a:ext uri="{FF2B5EF4-FFF2-40B4-BE49-F238E27FC236}">
                <a16:creationId xmlns:a16="http://schemas.microsoft.com/office/drawing/2014/main" id="{B041F345-D1AF-F6E7-87CD-55896926BCD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Oval 7">
            <a:extLst>
              <a:ext uri="{FF2B5EF4-FFF2-40B4-BE49-F238E27FC236}">
                <a16:creationId xmlns:a16="http://schemas.microsoft.com/office/drawing/2014/main" id="{A9A3133B-5132-F4F7-B1FB-56C53C208F39}"/>
              </a:ext>
            </a:extLst>
          </p:cNvPr>
          <p:cNvSpPr/>
          <p:nvPr/>
        </p:nvSpPr>
        <p:spPr>
          <a:xfrm>
            <a:off x="6019799" y="1737809"/>
            <a:ext cx="7416000" cy="7416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Inhaltsplatzhalter 2">
            <a:extLst>
              <a:ext uri="{FF2B5EF4-FFF2-40B4-BE49-F238E27FC236}">
                <a16:creationId xmlns:a16="http://schemas.microsoft.com/office/drawing/2014/main" id="{D8687560-2273-11DC-1A6C-4D38B4CEC58A}"/>
              </a:ext>
            </a:extLst>
          </p:cNvPr>
          <p:cNvSpPr txBox="1">
            <a:spLocks/>
          </p:cNvSpPr>
          <p:nvPr/>
        </p:nvSpPr>
        <p:spPr>
          <a:xfrm>
            <a:off x="7370064" y="4318528"/>
            <a:ext cx="4261103" cy="21338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de-AT" sz="1400" dirty="0">
                <a:solidFill>
                  <a:srgbClr val="FF7D78"/>
                </a:solidFill>
                <a:effectLst/>
                <a:latin typeface="Futura LT Pro Book" panose="020B0502020204020303" pitchFamily="34" charset="77"/>
                <a:ea typeface="Times New Roman" panose="02020603050405020304" pitchFamily="18" charset="0"/>
              </a:rPr>
              <a:t>Eine flexible Gestaltung unserer Räume ermöglicht es den verschiedenen Bedürfnissen der Kinder (Bewegung, Rückzug/Ruhe, Beschäftigung, Sinneserfahrungen, etc.) gerecht zu werden.</a:t>
            </a:r>
          </a:p>
        </p:txBody>
      </p:sp>
      <p:pic>
        <p:nvPicPr>
          <p:cNvPr id="9" name="Grafik 8">
            <a:extLst>
              <a:ext uri="{FF2B5EF4-FFF2-40B4-BE49-F238E27FC236}">
                <a16:creationId xmlns:a16="http://schemas.microsoft.com/office/drawing/2014/main" id="{5FD1E254-3B07-16CA-DF34-705502E9EEE3}"/>
              </a:ext>
            </a:extLst>
          </p:cNvPr>
          <p:cNvPicPr>
            <a:picLocks noChangeAspect="1"/>
          </p:cNvPicPr>
          <p:nvPr/>
        </p:nvPicPr>
        <p:blipFill rotWithShape="1">
          <a:blip r:embed="rId3"/>
          <a:srcRect l="7184" t="1912" r="3986" b="-35139"/>
          <a:stretch/>
        </p:blipFill>
        <p:spPr bwMode="auto">
          <a:xfrm>
            <a:off x="2154700" y="3622662"/>
            <a:ext cx="4500000" cy="4500000"/>
          </a:xfrm>
          <a:prstGeom prst="ellipse">
            <a:avLst/>
          </a:prstGeom>
          <a:noFill/>
          <a:ln>
            <a:noFill/>
          </a:ln>
        </p:spPr>
      </p:pic>
      <p:pic>
        <p:nvPicPr>
          <p:cNvPr id="10" name="Grafik 9">
            <a:extLst>
              <a:ext uri="{FF2B5EF4-FFF2-40B4-BE49-F238E27FC236}">
                <a16:creationId xmlns:a16="http://schemas.microsoft.com/office/drawing/2014/main" id="{5A17251A-79BC-92F4-1770-B276E1712920}"/>
              </a:ext>
            </a:extLst>
          </p:cNvPr>
          <p:cNvPicPr>
            <a:picLocks noChangeAspect="1"/>
          </p:cNvPicPr>
          <p:nvPr/>
        </p:nvPicPr>
        <p:blipFill>
          <a:blip r:embed="rId4"/>
          <a:srcRect l="16662" r="16662"/>
          <a:stretch/>
        </p:blipFill>
        <p:spPr bwMode="auto">
          <a:xfrm>
            <a:off x="6902560" y="-684098"/>
            <a:ext cx="4500000" cy="4500000"/>
          </a:xfrm>
          <a:prstGeom prst="ellipse">
            <a:avLst/>
          </a:prstGeom>
          <a:noFill/>
          <a:ln>
            <a:noFill/>
          </a:ln>
        </p:spPr>
      </p:pic>
      <p:sp>
        <p:nvSpPr>
          <p:cNvPr id="12" name="Titel 1">
            <a:extLst>
              <a:ext uri="{FF2B5EF4-FFF2-40B4-BE49-F238E27FC236}">
                <a16:creationId xmlns:a16="http://schemas.microsoft.com/office/drawing/2014/main" id="{E1DAC4E8-6C1A-CC73-3387-7B9F2FFCC937}"/>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7D78"/>
                </a:solidFill>
                <a:latin typeface="Futura LT Pro Book" panose="020B0502020204020303" pitchFamily="34" charset="77"/>
              </a:rPr>
              <a:t>5.  Räumlichkeiten</a:t>
            </a:r>
            <a:endParaRPr lang="de-DE" sz="2400" b="1" dirty="0">
              <a:solidFill>
                <a:schemeClr val="bg1"/>
              </a:solidFill>
              <a:latin typeface="Futura LT Pro Book" panose="020B0502020204020303" pitchFamily="34" charset="77"/>
            </a:endParaRPr>
          </a:p>
        </p:txBody>
      </p:sp>
      <p:sp>
        <p:nvSpPr>
          <p:cNvPr id="13" name="Inhaltsplatzhalter 2">
            <a:extLst>
              <a:ext uri="{FF2B5EF4-FFF2-40B4-BE49-F238E27FC236}">
                <a16:creationId xmlns:a16="http://schemas.microsoft.com/office/drawing/2014/main" id="{DE6B96E3-E328-E6BC-8B04-B5EA2EB4DB96}"/>
              </a:ext>
            </a:extLst>
          </p:cNvPr>
          <p:cNvSpPr txBox="1">
            <a:spLocks/>
          </p:cNvSpPr>
          <p:nvPr/>
        </p:nvSpPr>
        <p:spPr>
          <a:xfrm>
            <a:off x="856347" y="1520825"/>
            <a:ext cx="4870893"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de-AT" sz="1400" dirty="0">
                <a:solidFill>
                  <a:srgbClr val="FF7D78"/>
                </a:solidFill>
                <a:effectLst/>
                <a:latin typeface="Futura LT Pro Book" panose="020B0502020204020303" pitchFamily="34" charset="77"/>
                <a:ea typeface="Times New Roman" panose="02020603050405020304" pitchFamily="18" charset="0"/>
              </a:rPr>
              <a:t>Unser Hort befindet sich nur wenige Gehminuten von den Schwazer Volksschulen, der Altstadt und dem Silberwald entfernt. In unserem Schülerhort gibt es großzügige Räume und Fensterfronten mit Blick in den Garten vom Haus der Generationen. Somit ist eine helle und freundliche Raumatmosphäre für die Kinder vorhanden.</a:t>
            </a:r>
          </a:p>
        </p:txBody>
      </p:sp>
    </p:spTree>
    <p:extLst>
      <p:ext uri="{BB962C8B-B14F-4D97-AF65-F5344CB8AC3E}">
        <p14:creationId xmlns:p14="http://schemas.microsoft.com/office/powerpoint/2010/main" val="171934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7D78"/>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21F6A73-180B-69AA-FD33-B1CDAA626AA9}"/>
              </a:ext>
            </a:extLst>
          </p:cNvPr>
          <p:cNvSpPr/>
          <p:nvPr/>
        </p:nvSpPr>
        <p:spPr>
          <a:xfrm>
            <a:off x="-1175321" y="-1897820"/>
            <a:ext cx="7416000" cy="7416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Oval 2">
            <a:extLst>
              <a:ext uri="{FF2B5EF4-FFF2-40B4-BE49-F238E27FC236}">
                <a16:creationId xmlns:a16="http://schemas.microsoft.com/office/drawing/2014/main" id="{595944AD-2FA2-A52C-6145-704A42EA8D61}"/>
              </a:ext>
            </a:extLst>
          </p:cNvPr>
          <p:cNvSpPr/>
          <p:nvPr/>
        </p:nvSpPr>
        <p:spPr>
          <a:xfrm>
            <a:off x="6019799" y="1737809"/>
            <a:ext cx="7416000" cy="7416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Rectangle 2">
            <a:extLst>
              <a:ext uri="{FF2B5EF4-FFF2-40B4-BE49-F238E27FC236}">
                <a16:creationId xmlns:a16="http://schemas.microsoft.com/office/drawing/2014/main" id="{B041F345-D1AF-F6E7-87CD-55896926BCD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7" name="Inhaltsplatzhalter 2">
            <a:extLst>
              <a:ext uri="{FF2B5EF4-FFF2-40B4-BE49-F238E27FC236}">
                <a16:creationId xmlns:a16="http://schemas.microsoft.com/office/drawing/2014/main" id="{D8687560-2273-11DC-1A6C-4D38B4CEC58A}"/>
              </a:ext>
            </a:extLst>
          </p:cNvPr>
          <p:cNvSpPr txBox="1">
            <a:spLocks/>
          </p:cNvSpPr>
          <p:nvPr/>
        </p:nvSpPr>
        <p:spPr>
          <a:xfrm>
            <a:off x="7485160" y="4451275"/>
            <a:ext cx="3334799" cy="21338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spcAft>
                <a:spcPts val="800"/>
              </a:spcAft>
              <a:buNone/>
            </a:pPr>
            <a:r>
              <a:rPr lang="de-AT" sz="1400" b="1" dirty="0">
                <a:solidFill>
                  <a:srgbClr val="FF7D78"/>
                </a:solidFill>
                <a:effectLst/>
                <a:latin typeface="Futura LT Pro Book" panose="020B0502020204020303" pitchFamily="34" charset="77"/>
                <a:ea typeface="Times New Roman" panose="02020603050405020304" pitchFamily="18" charset="0"/>
                <a:cs typeface="Calibri Light" panose="020F0302020204030204" pitchFamily="34" charset="0"/>
              </a:rPr>
              <a:t>Essbereich mit Küche:   </a:t>
            </a:r>
          </a:p>
          <a:p>
            <a:pPr marL="0" lvl="0" indent="0">
              <a:lnSpc>
                <a:spcPct val="150000"/>
              </a:lnSpc>
              <a:spcAft>
                <a:spcPts val="800"/>
              </a:spcAft>
              <a:buNone/>
            </a:pPr>
            <a:r>
              <a:rPr lang="de-AT" sz="1400" dirty="0">
                <a:solidFill>
                  <a:srgbClr val="FF7D78"/>
                </a:solidFill>
                <a:effectLst/>
                <a:latin typeface="Futura LT Pro Book" panose="020B0502020204020303" pitchFamily="34" charset="77"/>
                <a:ea typeface="Times New Roman" panose="02020603050405020304" pitchFamily="18" charset="0"/>
              </a:rPr>
              <a:t>Hier wird miteinander zu Mittag gegessen und gejausnet – Highlight: gemeinsames Vorbereiten, Kochen und Backen </a:t>
            </a:r>
          </a:p>
        </p:txBody>
      </p:sp>
      <p:sp>
        <p:nvSpPr>
          <p:cNvPr id="12" name="Titel 1">
            <a:extLst>
              <a:ext uri="{FF2B5EF4-FFF2-40B4-BE49-F238E27FC236}">
                <a16:creationId xmlns:a16="http://schemas.microsoft.com/office/drawing/2014/main" id="{6B9F96E6-1883-74D1-1A77-E3245D2CE918}"/>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7D78"/>
                </a:solidFill>
                <a:latin typeface="Futura LT Pro Book" panose="020B0502020204020303" pitchFamily="34" charset="77"/>
              </a:rPr>
              <a:t>5.  Räumlichkeiten</a:t>
            </a:r>
            <a:endParaRPr lang="de-DE" sz="2400" b="1" dirty="0">
              <a:solidFill>
                <a:schemeClr val="bg1"/>
              </a:solidFill>
              <a:latin typeface="Futura LT Pro Book" panose="020B0502020204020303" pitchFamily="34" charset="77"/>
            </a:endParaRPr>
          </a:p>
        </p:txBody>
      </p:sp>
      <p:sp>
        <p:nvSpPr>
          <p:cNvPr id="13" name="Inhaltsplatzhalter 2">
            <a:extLst>
              <a:ext uri="{FF2B5EF4-FFF2-40B4-BE49-F238E27FC236}">
                <a16:creationId xmlns:a16="http://schemas.microsoft.com/office/drawing/2014/main" id="{C10A9A7C-75E2-7D1E-B0E3-B51D4C480C63}"/>
              </a:ext>
            </a:extLst>
          </p:cNvPr>
          <p:cNvSpPr txBox="1">
            <a:spLocks/>
          </p:cNvSpPr>
          <p:nvPr/>
        </p:nvSpPr>
        <p:spPr>
          <a:xfrm>
            <a:off x="856348" y="1520825"/>
            <a:ext cx="4386334" cy="1908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spcAft>
                <a:spcPts val="800"/>
              </a:spcAft>
              <a:buNone/>
            </a:pPr>
            <a:r>
              <a:rPr lang="de-AT" sz="1400" b="1" dirty="0">
                <a:solidFill>
                  <a:srgbClr val="FF7D78"/>
                </a:solidFill>
                <a:effectLst/>
                <a:latin typeface="Futura LT Pro Book" panose="020B0502020204020303" pitchFamily="34" charset="77"/>
                <a:ea typeface="Times New Roman" panose="02020603050405020304" pitchFamily="18" charset="0"/>
                <a:cs typeface="Calibri Light" panose="020F0302020204030204" pitchFamily="34" charset="0"/>
              </a:rPr>
              <a:t>Großzügiger Gruppenraum: </a:t>
            </a:r>
            <a:r>
              <a:rPr lang="de-AT" sz="1400" b="1" dirty="0">
                <a:solidFill>
                  <a:srgbClr val="FF7D78"/>
                </a:solidFill>
                <a:latin typeface="Futura LT Pro Book" panose="020B0502020204020303" pitchFamily="34" charset="77"/>
                <a:ea typeface="Times New Roman" panose="02020603050405020304" pitchFamily="18" charset="0"/>
                <a:cs typeface="Times New Roman" panose="02020603050405020304" pitchFamily="18" charset="0"/>
              </a:rPr>
              <a:t>      </a:t>
            </a:r>
          </a:p>
          <a:p>
            <a:pPr marL="0" lvl="0" indent="0">
              <a:lnSpc>
                <a:spcPct val="150000"/>
              </a:lnSpc>
              <a:spcAft>
                <a:spcPts val="800"/>
              </a:spcAft>
              <a:buNone/>
            </a:pPr>
            <a:r>
              <a:rPr lang="de-AT" sz="1400" dirty="0">
                <a:solidFill>
                  <a:srgbClr val="FF7D78"/>
                </a:solidFill>
                <a:effectLst/>
                <a:latin typeface="Futura LT Pro Book" panose="020B0502020204020303" pitchFamily="34" charset="77"/>
                <a:ea typeface="Times New Roman" panose="02020603050405020304" pitchFamily="18" charset="0"/>
              </a:rPr>
              <a:t>Hier ist Platz zum Spielen, Bauen und Basteln – Highlights: Tischfußballtisch, Linsenbad, Rückzugsecke</a:t>
            </a:r>
          </a:p>
        </p:txBody>
      </p:sp>
      <p:pic>
        <p:nvPicPr>
          <p:cNvPr id="5" name="Grafik 4">
            <a:extLst>
              <a:ext uri="{FF2B5EF4-FFF2-40B4-BE49-F238E27FC236}">
                <a16:creationId xmlns:a16="http://schemas.microsoft.com/office/drawing/2014/main" id="{F32CB729-ACC0-7ACC-9DCD-61A6509356B4}"/>
              </a:ext>
            </a:extLst>
          </p:cNvPr>
          <p:cNvPicPr>
            <a:picLocks noChangeAspect="1"/>
          </p:cNvPicPr>
          <p:nvPr/>
        </p:nvPicPr>
        <p:blipFill rotWithShape="1">
          <a:blip r:embed="rId3"/>
          <a:srcRect l="9752" r="23572"/>
          <a:stretch/>
        </p:blipFill>
        <p:spPr bwMode="auto">
          <a:xfrm>
            <a:off x="6914882" y="-674223"/>
            <a:ext cx="4500000" cy="4500000"/>
          </a:xfrm>
          <a:prstGeom prst="ellipse">
            <a:avLst/>
          </a:prstGeom>
          <a:noFill/>
          <a:ln>
            <a:noFill/>
          </a:ln>
        </p:spPr>
      </p:pic>
      <p:pic>
        <p:nvPicPr>
          <p:cNvPr id="11" name="Grafik 10">
            <a:extLst>
              <a:ext uri="{FF2B5EF4-FFF2-40B4-BE49-F238E27FC236}">
                <a16:creationId xmlns:a16="http://schemas.microsoft.com/office/drawing/2014/main" id="{2CAF098B-4B6E-F590-EFFC-925DC046209B}"/>
              </a:ext>
            </a:extLst>
          </p:cNvPr>
          <p:cNvPicPr>
            <a:picLocks noChangeAspect="1"/>
          </p:cNvPicPr>
          <p:nvPr/>
        </p:nvPicPr>
        <p:blipFill rotWithShape="1">
          <a:blip r:embed="rId4"/>
          <a:srcRect l="3330" t="12361" r="20556" b="-26516"/>
          <a:stretch/>
        </p:blipFill>
        <p:spPr bwMode="auto">
          <a:xfrm>
            <a:off x="2154700" y="3622662"/>
            <a:ext cx="4500000" cy="4500000"/>
          </a:xfrm>
          <a:prstGeom prst="ellipse">
            <a:avLst/>
          </a:prstGeom>
          <a:noFill/>
          <a:ln>
            <a:noFill/>
          </a:ln>
        </p:spPr>
      </p:pic>
    </p:spTree>
    <p:extLst>
      <p:ext uri="{BB962C8B-B14F-4D97-AF65-F5344CB8AC3E}">
        <p14:creationId xmlns:p14="http://schemas.microsoft.com/office/powerpoint/2010/main" val="1707364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7D78"/>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21F6A73-180B-69AA-FD33-B1CDAA626AA9}"/>
              </a:ext>
            </a:extLst>
          </p:cNvPr>
          <p:cNvSpPr/>
          <p:nvPr/>
        </p:nvSpPr>
        <p:spPr>
          <a:xfrm>
            <a:off x="-1175321" y="-1897820"/>
            <a:ext cx="7416000" cy="7416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Oval 2">
            <a:extLst>
              <a:ext uri="{FF2B5EF4-FFF2-40B4-BE49-F238E27FC236}">
                <a16:creationId xmlns:a16="http://schemas.microsoft.com/office/drawing/2014/main" id="{595944AD-2FA2-A52C-6145-704A42EA8D61}"/>
              </a:ext>
            </a:extLst>
          </p:cNvPr>
          <p:cNvSpPr/>
          <p:nvPr/>
        </p:nvSpPr>
        <p:spPr>
          <a:xfrm>
            <a:off x="6019799" y="1737809"/>
            <a:ext cx="7416000" cy="7416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Rectangle 2">
            <a:extLst>
              <a:ext uri="{FF2B5EF4-FFF2-40B4-BE49-F238E27FC236}">
                <a16:creationId xmlns:a16="http://schemas.microsoft.com/office/drawing/2014/main" id="{B041F345-D1AF-F6E7-87CD-55896926BCD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7" name="Inhaltsplatzhalter 2">
            <a:extLst>
              <a:ext uri="{FF2B5EF4-FFF2-40B4-BE49-F238E27FC236}">
                <a16:creationId xmlns:a16="http://schemas.microsoft.com/office/drawing/2014/main" id="{D8687560-2273-11DC-1A6C-4D38B4CEC58A}"/>
              </a:ext>
            </a:extLst>
          </p:cNvPr>
          <p:cNvSpPr txBox="1">
            <a:spLocks/>
          </p:cNvSpPr>
          <p:nvPr/>
        </p:nvSpPr>
        <p:spPr>
          <a:xfrm>
            <a:off x="7485160" y="4451275"/>
            <a:ext cx="3334799" cy="21338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spcAft>
                <a:spcPts val="800"/>
              </a:spcAft>
              <a:buNone/>
            </a:pPr>
            <a:r>
              <a:rPr lang="de-AT" sz="1400" b="1" dirty="0">
                <a:solidFill>
                  <a:srgbClr val="FF7D78"/>
                </a:solidFill>
                <a:effectLst/>
                <a:latin typeface="Futura LT Pro Book" panose="020B0502020204020303" pitchFamily="34" charset="77"/>
                <a:ea typeface="Times New Roman" panose="02020603050405020304" pitchFamily="18" charset="0"/>
                <a:cs typeface="Calibri Light" panose="020F0302020204030204" pitchFamily="34" charset="0"/>
              </a:rPr>
              <a:t>Garderobe und Gang: </a:t>
            </a:r>
            <a:r>
              <a:rPr lang="de-AT" sz="1400" b="1" dirty="0">
                <a:solidFill>
                  <a:srgbClr val="FF7D78"/>
                </a:solidFill>
                <a:latin typeface="Futura LT Pro Book" panose="020B0502020204020303" pitchFamily="34" charset="77"/>
                <a:ea typeface="Times New Roman" panose="02020603050405020304" pitchFamily="18" charset="0"/>
                <a:cs typeface="Times New Roman" panose="02020603050405020304" pitchFamily="18" charset="0"/>
              </a:rPr>
              <a:t>      </a:t>
            </a:r>
          </a:p>
          <a:p>
            <a:pPr marL="0" lvl="0" indent="0">
              <a:lnSpc>
                <a:spcPct val="150000"/>
              </a:lnSpc>
              <a:spcAft>
                <a:spcPts val="800"/>
              </a:spcAft>
              <a:buNone/>
            </a:pPr>
            <a:r>
              <a:rPr lang="de-AT" sz="1400" dirty="0">
                <a:solidFill>
                  <a:srgbClr val="FF7D78"/>
                </a:solidFill>
                <a:effectLst/>
                <a:latin typeface="Futura LT Pro Book" panose="020B0502020204020303" pitchFamily="34" charset="77"/>
                <a:ea typeface="Times New Roman" panose="02020603050405020304" pitchFamily="18" charset="0"/>
              </a:rPr>
              <a:t>Jedes Kind hat seinen eigenen Garderobenplatz – Highlight: der Gang wird auch für Bewegung genutzt</a:t>
            </a:r>
          </a:p>
        </p:txBody>
      </p:sp>
      <p:sp>
        <p:nvSpPr>
          <p:cNvPr id="12" name="Titel 1">
            <a:extLst>
              <a:ext uri="{FF2B5EF4-FFF2-40B4-BE49-F238E27FC236}">
                <a16:creationId xmlns:a16="http://schemas.microsoft.com/office/drawing/2014/main" id="{6B9F96E6-1883-74D1-1A77-E3245D2CE918}"/>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7D78"/>
                </a:solidFill>
                <a:latin typeface="Futura LT Pro Book" panose="020B0502020204020303" pitchFamily="34" charset="77"/>
              </a:rPr>
              <a:t>5.  Räumlichkeiten</a:t>
            </a:r>
            <a:endParaRPr lang="de-DE" sz="2400" b="1" dirty="0">
              <a:solidFill>
                <a:schemeClr val="bg1"/>
              </a:solidFill>
              <a:latin typeface="Futura LT Pro Book" panose="020B0502020204020303" pitchFamily="34" charset="77"/>
            </a:endParaRPr>
          </a:p>
        </p:txBody>
      </p:sp>
      <p:sp>
        <p:nvSpPr>
          <p:cNvPr id="13" name="Inhaltsplatzhalter 2">
            <a:extLst>
              <a:ext uri="{FF2B5EF4-FFF2-40B4-BE49-F238E27FC236}">
                <a16:creationId xmlns:a16="http://schemas.microsoft.com/office/drawing/2014/main" id="{C10A9A7C-75E2-7D1E-B0E3-B51D4C480C63}"/>
              </a:ext>
            </a:extLst>
          </p:cNvPr>
          <p:cNvSpPr txBox="1">
            <a:spLocks/>
          </p:cNvSpPr>
          <p:nvPr/>
        </p:nvSpPr>
        <p:spPr>
          <a:xfrm>
            <a:off x="856348" y="1520825"/>
            <a:ext cx="4386334" cy="1908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spcAft>
                <a:spcPts val="800"/>
              </a:spcAft>
              <a:buNone/>
            </a:pPr>
            <a:r>
              <a:rPr lang="de-AT" sz="1400" b="1" dirty="0">
                <a:solidFill>
                  <a:srgbClr val="FF7D78"/>
                </a:solidFill>
                <a:effectLst/>
                <a:latin typeface="Futura LT Pro Book" panose="020B0502020204020303" pitchFamily="34" charset="77"/>
                <a:ea typeface="Times New Roman" panose="02020603050405020304" pitchFamily="18" charset="0"/>
                <a:cs typeface="Calibri Light" panose="020F0302020204030204" pitchFamily="34" charset="0"/>
              </a:rPr>
              <a:t>Zwei Lernzimmer: </a:t>
            </a:r>
            <a:r>
              <a:rPr lang="de-AT" sz="1400" b="1" dirty="0">
                <a:solidFill>
                  <a:srgbClr val="FF7D78"/>
                </a:solidFill>
                <a:latin typeface="Futura LT Pro Book" panose="020B0502020204020303" pitchFamily="34" charset="77"/>
                <a:ea typeface="Times New Roman" panose="02020603050405020304" pitchFamily="18" charset="0"/>
                <a:cs typeface="Times New Roman" panose="02020603050405020304" pitchFamily="18" charset="0"/>
              </a:rPr>
              <a:t>        </a:t>
            </a:r>
          </a:p>
          <a:p>
            <a:pPr marL="0" lvl="0" indent="0">
              <a:lnSpc>
                <a:spcPct val="150000"/>
              </a:lnSpc>
              <a:spcAft>
                <a:spcPts val="800"/>
              </a:spcAft>
              <a:buNone/>
            </a:pPr>
            <a:r>
              <a:rPr lang="de-AT" sz="1400" dirty="0">
                <a:solidFill>
                  <a:srgbClr val="FF7D78"/>
                </a:solidFill>
                <a:effectLst/>
                <a:latin typeface="Futura LT Pro Book" panose="020B0502020204020303" pitchFamily="34" charset="77"/>
                <a:ea typeface="Times New Roman" panose="02020603050405020304" pitchFamily="18" charset="0"/>
              </a:rPr>
              <a:t>In ruhiger Lernatmosphäre erledigen die Kinder ihre Hausübungen – Highlight: hin und wieder gibt es entspannende Lernmusik</a:t>
            </a:r>
          </a:p>
        </p:txBody>
      </p:sp>
      <p:pic>
        <p:nvPicPr>
          <p:cNvPr id="5" name="Grafik 4">
            <a:extLst>
              <a:ext uri="{FF2B5EF4-FFF2-40B4-BE49-F238E27FC236}">
                <a16:creationId xmlns:a16="http://schemas.microsoft.com/office/drawing/2014/main" id="{F32CB729-ACC0-7ACC-9DCD-61A6509356B4}"/>
              </a:ext>
            </a:extLst>
          </p:cNvPr>
          <p:cNvPicPr>
            <a:picLocks noChangeAspect="1"/>
          </p:cNvPicPr>
          <p:nvPr/>
        </p:nvPicPr>
        <p:blipFill>
          <a:blip r:embed="rId3"/>
          <a:srcRect l="16662" r="16662"/>
          <a:stretch/>
        </p:blipFill>
        <p:spPr bwMode="auto">
          <a:xfrm>
            <a:off x="6914882" y="-674223"/>
            <a:ext cx="4500000" cy="4500000"/>
          </a:xfrm>
          <a:prstGeom prst="ellipse">
            <a:avLst/>
          </a:prstGeom>
          <a:noFill/>
          <a:ln>
            <a:noFill/>
          </a:ln>
        </p:spPr>
      </p:pic>
      <p:pic>
        <p:nvPicPr>
          <p:cNvPr id="11" name="Grafik 10">
            <a:extLst>
              <a:ext uri="{FF2B5EF4-FFF2-40B4-BE49-F238E27FC236}">
                <a16:creationId xmlns:a16="http://schemas.microsoft.com/office/drawing/2014/main" id="{2CAF098B-4B6E-F590-EFFC-925DC046209B}"/>
              </a:ext>
            </a:extLst>
          </p:cNvPr>
          <p:cNvPicPr>
            <a:picLocks noChangeAspect="1"/>
          </p:cNvPicPr>
          <p:nvPr/>
        </p:nvPicPr>
        <p:blipFill rotWithShape="1">
          <a:blip r:embed="rId4"/>
          <a:srcRect l="27105" t="19483" r="828" b="-27569"/>
          <a:stretch/>
        </p:blipFill>
        <p:spPr bwMode="auto">
          <a:xfrm>
            <a:off x="2154700" y="3622662"/>
            <a:ext cx="4500000" cy="4500000"/>
          </a:xfrm>
          <a:prstGeom prst="ellipse">
            <a:avLst/>
          </a:prstGeom>
          <a:noFill/>
          <a:ln>
            <a:noFill/>
          </a:ln>
        </p:spPr>
      </p:pic>
    </p:spTree>
    <p:extLst>
      <p:ext uri="{BB962C8B-B14F-4D97-AF65-F5344CB8AC3E}">
        <p14:creationId xmlns:p14="http://schemas.microsoft.com/office/powerpoint/2010/main" val="4270934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7D78"/>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21F6A73-180B-69AA-FD33-B1CDAA626AA9}"/>
              </a:ext>
            </a:extLst>
          </p:cNvPr>
          <p:cNvSpPr/>
          <p:nvPr/>
        </p:nvSpPr>
        <p:spPr>
          <a:xfrm>
            <a:off x="-1175321" y="-1897820"/>
            <a:ext cx="7416000" cy="7416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Oval 2">
            <a:extLst>
              <a:ext uri="{FF2B5EF4-FFF2-40B4-BE49-F238E27FC236}">
                <a16:creationId xmlns:a16="http://schemas.microsoft.com/office/drawing/2014/main" id="{595944AD-2FA2-A52C-6145-704A42EA8D61}"/>
              </a:ext>
            </a:extLst>
          </p:cNvPr>
          <p:cNvSpPr/>
          <p:nvPr/>
        </p:nvSpPr>
        <p:spPr>
          <a:xfrm>
            <a:off x="6019799" y="1737809"/>
            <a:ext cx="7416000" cy="7416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Rectangle 2">
            <a:extLst>
              <a:ext uri="{FF2B5EF4-FFF2-40B4-BE49-F238E27FC236}">
                <a16:creationId xmlns:a16="http://schemas.microsoft.com/office/drawing/2014/main" id="{B041F345-D1AF-F6E7-87CD-55896926BCD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7" name="Inhaltsplatzhalter 2">
            <a:extLst>
              <a:ext uri="{FF2B5EF4-FFF2-40B4-BE49-F238E27FC236}">
                <a16:creationId xmlns:a16="http://schemas.microsoft.com/office/drawing/2014/main" id="{D8687560-2273-11DC-1A6C-4D38B4CEC58A}"/>
              </a:ext>
            </a:extLst>
          </p:cNvPr>
          <p:cNvSpPr txBox="1">
            <a:spLocks/>
          </p:cNvSpPr>
          <p:nvPr/>
        </p:nvSpPr>
        <p:spPr>
          <a:xfrm>
            <a:off x="7485160" y="4451275"/>
            <a:ext cx="3334799" cy="21338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spcAft>
                <a:spcPts val="800"/>
              </a:spcAft>
              <a:buNone/>
            </a:pPr>
            <a:r>
              <a:rPr lang="de-AT" sz="1400" b="1" dirty="0">
                <a:solidFill>
                  <a:srgbClr val="FF7D78"/>
                </a:solidFill>
                <a:effectLst/>
                <a:latin typeface="Futura LT Pro Book" panose="020B0502020204020303" pitchFamily="34" charset="77"/>
                <a:ea typeface="Times New Roman" panose="02020603050405020304" pitchFamily="18" charset="0"/>
                <a:cs typeface="Calibri Light" panose="020F0302020204030204" pitchFamily="34" charset="0"/>
              </a:rPr>
              <a:t>Innenhof und großer Garten: </a:t>
            </a:r>
            <a:endParaRPr lang="de-AT" sz="1400" b="1" dirty="0">
              <a:solidFill>
                <a:srgbClr val="FF7D78"/>
              </a:solidFill>
              <a:latin typeface="Futura LT Pro Book" panose="020B0502020204020303" pitchFamily="34" charset="77"/>
              <a:ea typeface="Times New Roman" panose="02020603050405020304" pitchFamily="18" charset="0"/>
              <a:cs typeface="Calibri Light" panose="020F0302020204030204" pitchFamily="34" charset="0"/>
            </a:endParaRPr>
          </a:p>
          <a:p>
            <a:pPr marL="0" lvl="0" indent="0">
              <a:lnSpc>
                <a:spcPct val="150000"/>
              </a:lnSpc>
              <a:spcAft>
                <a:spcPts val="800"/>
              </a:spcAft>
              <a:buNone/>
            </a:pPr>
            <a:r>
              <a:rPr lang="de-AT" sz="1400" dirty="0">
                <a:solidFill>
                  <a:srgbClr val="FF7D78"/>
                </a:solidFill>
                <a:effectLst/>
                <a:latin typeface="Futura LT Pro Book" panose="020B0502020204020303" pitchFamily="34" charset="77"/>
                <a:ea typeface="Times New Roman" panose="02020603050405020304" pitchFamily="18" charset="0"/>
                <a:cs typeface="Calibri Light" panose="020F0302020204030204" pitchFamily="34" charset="0"/>
              </a:rPr>
              <a:t>A</a:t>
            </a:r>
            <a:r>
              <a:rPr lang="de-AT" sz="1400" dirty="0">
                <a:solidFill>
                  <a:srgbClr val="FF7D78"/>
                </a:solidFill>
                <a:effectLst/>
                <a:latin typeface="Futura LT Pro Book" panose="020B0502020204020303" pitchFamily="34" charset="77"/>
                <a:ea typeface="Times New Roman" panose="02020603050405020304" pitchFamily="18" charset="0"/>
              </a:rPr>
              <a:t>usreichend Platz und Materialien zum Spielen und Bewegen im Freien an der frischen Luft – Highlights: Fahrzeuge, Hügel zum Rutschblattrutschen</a:t>
            </a:r>
          </a:p>
        </p:txBody>
      </p:sp>
      <p:sp>
        <p:nvSpPr>
          <p:cNvPr id="12" name="Titel 1">
            <a:extLst>
              <a:ext uri="{FF2B5EF4-FFF2-40B4-BE49-F238E27FC236}">
                <a16:creationId xmlns:a16="http://schemas.microsoft.com/office/drawing/2014/main" id="{6B9F96E6-1883-74D1-1A77-E3245D2CE918}"/>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7D78"/>
                </a:solidFill>
                <a:latin typeface="Futura LT Pro Book" panose="020B0502020204020303" pitchFamily="34" charset="77"/>
              </a:rPr>
              <a:t>5.  Räumlichkeiten</a:t>
            </a:r>
            <a:endParaRPr lang="de-DE" sz="2400" b="1" dirty="0">
              <a:solidFill>
                <a:schemeClr val="bg1"/>
              </a:solidFill>
              <a:latin typeface="Futura LT Pro Book" panose="020B0502020204020303" pitchFamily="34" charset="77"/>
            </a:endParaRPr>
          </a:p>
        </p:txBody>
      </p:sp>
      <p:sp>
        <p:nvSpPr>
          <p:cNvPr id="13" name="Inhaltsplatzhalter 2">
            <a:extLst>
              <a:ext uri="{FF2B5EF4-FFF2-40B4-BE49-F238E27FC236}">
                <a16:creationId xmlns:a16="http://schemas.microsoft.com/office/drawing/2014/main" id="{C10A9A7C-75E2-7D1E-B0E3-B51D4C480C63}"/>
              </a:ext>
            </a:extLst>
          </p:cNvPr>
          <p:cNvSpPr txBox="1">
            <a:spLocks/>
          </p:cNvSpPr>
          <p:nvPr/>
        </p:nvSpPr>
        <p:spPr>
          <a:xfrm>
            <a:off x="856348" y="1520825"/>
            <a:ext cx="4386334" cy="1908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buNone/>
            </a:pPr>
            <a:r>
              <a:rPr lang="de-AT" sz="1400" b="1" dirty="0">
                <a:solidFill>
                  <a:srgbClr val="FF7D78"/>
                </a:solidFill>
                <a:effectLst/>
                <a:latin typeface="Futura LT Pro Book" panose="020B0502020204020303" pitchFamily="34" charset="77"/>
                <a:ea typeface="Times New Roman" panose="02020603050405020304" pitchFamily="18" charset="0"/>
                <a:cs typeface="Calibri Light" panose="020F0302020204030204" pitchFamily="34" charset="0"/>
              </a:rPr>
              <a:t>Turnsaal:</a:t>
            </a:r>
          </a:p>
          <a:p>
            <a:pPr marL="0" lvl="0" indent="0">
              <a:lnSpc>
                <a:spcPct val="150000"/>
              </a:lnSpc>
              <a:buNone/>
            </a:pPr>
            <a:r>
              <a:rPr lang="de-AT" sz="1400" dirty="0">
                <a:solidFill>
                  <a:srgbClr val="FF7D78"/>
                </a:solidFill>
                <a:effectLst/>
                <a:latin typeface="Futura LT Pro Book" panose="020B0502020204020303" pitchFamily="34" charset="77"/>
                <a:ea typeface="Times New Roman" panose="02020603050405020304" pitchFamily="18" charset="0"/>
              </a:rPr>
              <a:t>regelmäßig finden hier Bewegungsimpulse und Gruppenaktivitäten statt – Highlight: Klettergeräte</a:t>
            </a:r>
          </a:p>
          <a:p>
            <a:pPr marL="0" lvl="0" indent="0">
              <a:lnSpc>
                <a:spcPct val="150000"/>
              </a:lnSpc>
              <a:buNone/>
            </a:pPr>
            <a:r>
              <a:rPr lang="de-AT" sz="1400" b="1" dirty="0">
                <a:solidFill>
                  <a:srgbClr val="FF7D78"/>
                </a:solidFill>
                <a:effectLst/>
                <a:latin typeface="Futura LT Pro Book" panose="020B0502020204020303" pitchFamily="34" charset="77"/>
                <a:ea typeface="Times New Roman" panose="02020603050405020304" pitchFamily="18" charset="0"/>
                <a:cs typeface="Calibri Light" panose="020F0302020204030204" pitchFamily="34" charset="0"/>
              </a:rPr>
              <a:t>Büro</a:t>
            </a:r>
            <a:endParaRPr lang="de-AT" sz="1400" b="1" dirty="0">
              <a:solidFill>
                <a:srgbClr val="FF7D78"/>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marL="0" lvl="0" indent="0">
              <a:lnSpc>
                <a:spcPct val="150000"/>
              </a:lnSpc>
              <a:buNone/>
            </a:pPr>
            <a:r>
              <a:rPr lang="de-AT" sz="1400" b="1" dirty="0">
                <a:solidFill>
                  <a:srgbClr val="FF7D78"/>
                </a:solidFill>
                <a:effectLst/>
                <a:latin typeface="Futura LT Pro Book" panose="020B0502020204020303" pitchFamily="34" charset="77"/>
                <a:ea typeface="Times New Roman" panose="02020603050405020304" pitchFamily="18" charset="0"/>
                <a:cs typeface="Calibri Light" panose="020F0302020204030204" pitchFamily="34" charset="0"/>
              </a:rPr>
              <a:t>Abstellkammer</a:t>
            </a:r>
            <a:endParaRPr lang="de-AT" sz="1400" b="1" dirty="0">
              <a:solidFill>
                <a:srgbClr val="FF7D78"/>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marL="0" lvl="0" indent="0">
              <a:lnSpc>
                <a:spcPct val="150000"/>
              </a:lnSpc>
              <a:buNone/>
            </a:pPr>
            <a:r>
              <a:rPr lang="de-AT" sz="1400" b="1" dirty="0">
                <a:solidFill>
                  <a:srgbClr val="FF7D78"/>
                </a:solidFill>
                <a:effectLst/>
                <a:latin typeface="Futura LT Pro Book" panose="020B0502020204020303" pitchFamily="34" charset="77"/>
                <a:ea typeface="Times New Roman" panose="02020603050405020304" pitchFamily="18" charset="0"/>
                <a:cs typeface="Calibri Light" panose="020F0302020204030204" pitchFamily="34" charset="0"/>
              </a:rPr>
              <a:t>Getrennte Toiletten</a:t>
            </a:r>
            <a:endParaRPr lang="de-AT" sz="1400" b="1" dirty="0">
              <a:solidFill>
                <a:srgbClr val="FF7D78"/>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marL="0" indent="0">
              <a:lnSpc>
                <a:spcPct val="150000"/>
              </a:lnSpc>
              <a:buNone/>
            </a:pPr>
            <a:endParaRPr lang="de-AT" sz="1400" dirty="0">
              <a:solidFill>
                <a:srgbClr val="FF7D78"/>
              </a:solidFill>
              <a:effectLst/>
              <a:latin typeface="Futura LT Pro Book" panose="020B0502020204020303" pitchFamily="34" charset="77"/>
              <a:ea typeface="Times New Roman" panose="02020603050405020304" pitchFamily="18" charset="0"/>
            </a:endParaRPr>
          </a:p>
        </p:txBody>
      </p:sp>
      <p:pic>
        <p:nvPicPr>
          <p:cNvPr id="9" name="Grafik 8">
            <a:extLst>
              <a:ext uri="{FF2B5EF4-FFF2-40B4-BE49-F238E27FC236}">
                <a16:creationId xmlns:a16="http://schemas.microsoft.com/office/drawing/2014/main" id="{38A079EA-0699-3ADF-5AF1-624EB10ABB54}"/>
              </a:ext>
            </a:extLst>
          </p:cNvPr>
          <p:cNvPicPr>
            <a:picLocks noChangeAspect="1"/>
          </p:cNvPicPr>
          <p:nvPr/>
        </p:nvPicPr>
        <p:blipFill rotWithShape="1">
          <a:blip r:embed="rId3"/>
          <a:srcRect l="9241" t="1207" r="1930" b="-34434"/>
          <a:stretch/>
        </p:blipFill>
        <p:spPr bwMode="auto">
          <a:xfrm>
            <a:off x="2154700" y="3622662"/>
            <a:ext cx="4500000" cy="4500000"/>
          </a:xfrm>
          <a:prstGeom prst="ellipse">
            <a:avLst/>
          </a:prstGeom>
          <a:noFill/>
          <a:ln>
            <a:noFill/>
          </a:ln>
        </p:spPr>
      </p:pic>
      <p:pic>
        <p:nvPicPr>
          <p:cNvPr id="10" name="Grafik 9">
            <a:extLst>
              <a:ext uri="{FF2B5EF4-FFF2-40B4-BE49-F238E27FC236}">
                <a16:creationId xmlns:a16="http://schemas.microsoft.com/office/drawing/2014/main" id="{2E39CADA-4135-2A79-7EEB-300B89F819E2}"/>
              </a:ext>
            </a:extLst>
          </p:cNvPr>
          <p:cNvPicPr>
            <a:picLocks noChangeAspect="1"/>
          </p:cNvPicPr>
          <p:nvPr/>
        </p:nvPicPr>
        <p:blipFill>
          <a:blip r:embed="rId4"/>
          <a:srcRect l="16662" r="16662"/>
          <a:stretch/>
        </p:blipFill>
        <p:spPr bwMode="auto">
          <a:xfrm>
            <a:off x="5242682" y="-593791"/>
            <a:ext cx="3867222" cy="3867222"/>
          </a:xfrm>
          <a:prstGeom prst="ellipse">
            <a:avLst/>
          </a:prstGeom>
          <a:noFill/>
          <a:ln>
            <a:noFill/>
          </a:ln>
        </p:spPr>
      </p:pic>
      <p:pic>
        <p:nvPicPr>
          <p:cNvPr id="5" name="Grafik 4">
            <a:extLst>
              <a:ext uri="{FF2B5EF4-FFF2-40B4-BE49-F238E27FC236}">
                <a16:creationId xmlns:a16="http://schemas.microsoft.com/office/drawing/2014/main" id="{6EFDC853-B547-5ED0-AE01-BF5F3959AD52}"/>
              </a:ext>
            </a:extLst>
          </p:cNvPr>
          <p:cNvPicPr>
            <a:picLocks noChangeAspect="1"/>
          </p:cNvPicPr>
          <p:nvPr/>
        </p:nvPicPr>
        <p:blipFill rotWithShape="1">
          <a:blip r:embed="rId5"/>
          <a:srcRect l="22164" r="11160"/>
          <a:stretch/>
        </p:blipFill>
        <p:spPr bwMode="auto">
          <a:xfrm>
            <a:off x="9205481" y="584053"/>
            <a:ext cx="3867222" cy="3867222"/>
          </a:xfrm>
          <a:prstGeom prst="ellipse">
            <a:avLst/>
          </a:prstGeom>
          <a:noFill/>
          <a:ln>
            <a:noFill/>
          </a:ln>
        </p:spPr>
      </p:pic>
    </p:spTree>
    <p:extLst>
      <p:ext uri="{BB962C8B-B14F-4D97-AF65-F5344CB8AC3E}">
        <p14:creationId xmlns:p14="http://schemas.microsoft.com/office/powerpoint/2010/main" val="374742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ABBA"/>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3399791"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5214427" y="1520825"/>
            <a:ext cx="6141145" cy="4351338"/>
          </a:xfrm>
        </p:spPr>
        <p:txBody>
          <a:bodyPr>
            <a:noAutofit/>
          </a:bodyPr>
          <a:lstStyle/>
          <a:p>
            <a:pPr marL="0" indent="0" algn="just">
              <a:lnSpc>
                <a:spcPct val="150000"/>
              </a:lnSpc>
              <a:buNone/>
            </a:pPr>
            <a:r>
              <a:rPr lang="de-AT" sz="1400" dirty="0">
                <a:solidFill>
                  <a:srgbClr val="FFABBA"/>
                </a:solidFill>
                <a:effectLst/>
                <a:latin typeface="Futura LT Pro Book" panose="020B0502020204020303" pitchFamily="34" charset="77"/>
                <a:ea typeface="Times New Roman" panose="02020603050405020304" pitchFamily="18" charset="0"/>
              </a:rPr>
              <a:t>Jedes Kind wird als einzigartige Persönlichkeit mit individuellen Interessen und Bedürfnissen gesehen und dementsprechend auf seinem Weg pädagogisch begleitet. </a:t>
            </a:r>
          </a:p>
          <a:p>
            <a:pPr marL="0" indent="0" algn="just">
              <a:lnSpc>
                <a:spcPct val="150000"/>
              </a:lnSpc>
              <a:buNone/>
            </a:pPr>
            <a:r>
              <a:rPr lang="de-AT" sz="1400" dirty="0">
                <a:solidFill>
                  <a:srgbClr val="FFABBA"/>
                </a:solidFill>
                <a:effectLst/>
                <a:latin typeface="Futura LT Pro Book" panose="020B0502020204020303" pitchFamily="34" charset="77"/>
                <a:ea typeface="Times New Roman" panose="02020603050405020304" pitchFamily="18" charset="0"/>
              </a:rPr>
              <a:t>Individualität, Empathie, (Selbst-)Vertrauen, Toleranz und Akzeptanz sind Werte, die im Hort den Kindern vermittelt und vorgelebt werden. Wir bieten den Kindern Möglichkeiten zur Entfaltung ihrer Potenziale und Kompetenzen und fördern die Entwicklung ihrer Selbstständigkeit und Eigenverantwortung. Die Kinder erleben im Hort ein soziales, respektvolles und wertschätzendes Miteinander.</a:t>
            </a:r>
          </a:p>
          <a:p>
            <a:pPr marL="0" indent="0" algn="just">
              <a:lnSpc>
                <a:spcPct val="150000"/>
              </a:lnSpc>
              <a:buNone/>
            </a:pPr>
            <a:r>
              <a:rPr lang="de-AT" sz="1400" b="1" dirty="0">
                <a:solidFill>
                  <a:srgbClr val="FFABBA"/>
                </a:solidFill>
                <a:effectLst/>
                <a:latin typeface="Futura LT Pro Book" panose="020B0502020204020303" pitchFamily="34" charset="77"/>
                <a:ea typeface="Times New Roman" panose="02020603050405020304" pitchFamily="18" charset="0"/>
              </a:rPr>
              <a:t>Jedes Kind ist einzigartig!</a:t>
            </a:r>
            <a:r>
              <a:rPr lang="de-AT" sz="1400" dirty="0">
                <a:solidFill>
                  <a:srgbClr val="FFABBA"/>
                </a:solidFill>
                <a:effectLst/>
                <a:latin typeface="Futura LT Pro Book" panose="020B0502020204020303" pitchFamily="34" charset="77"/>
                <a:ea typeface="Times New Roman" panose="02020603050405020304" pitchFamily="18" charset="0"/>
              </a:rPr>
              <a:t> </a:t>
            </a:r>
          </a:p>
          <a:p>
            <a:pPr marL="0" indent="0" algn="just">
              <a:lnSpc>
                <a:spcPct val="150000"/>
              </a:lnSpc>
              <a:spcBef>
                <a:spcPts val="0"/>
              </a:spcBef>
              <a:buNone/>
            </a:pPr>
            <a:r>
              <a:rPr lang="de-AT" sz="1400" dirty="0">
                <a:solidFill>
                  <a:srgbClr val="FFABBA"/>
                </a:solidFill>
                <a:effectLst/>
                <a:latin typeface="Futura LT Pro Book" panose="020B0502020204020303" pitchFamily="34" charset="77"/>
                <a:ea typeface="Times New Roman" panose="02020603050405020304" pitchFamily="18" charset="0"/>
              </a:rPr>
              <a:t>Die individuelle Persönlichkeit mit ihren Stärken und Schwächen wird von </a:t>
            </a:r>
          </a:p>
          <a:p>
            <a:pPr marL="0" indent="0" algn="just">
              <a:lnSpc>
                <a:spcPct val="150000"/>
              </a:lnSpc>
              <a:spcBef>
                <a:spcPts val="0"/>
              </a:spcBef>
              <a:buNone/>
            </a:pPr>
            <a:r>
              <a:rPr lang="de-AT" sz="1400" dirty="0">
                <a:solidFill>
                  <a:srgbClr val="FFABBA"/>
                </a:solidFill>
                <a:effectLst/>
                <a:latin typeface="Futura LT Pro Book" panose="020B0502020204020303" pitchFamily="34" charset="77"/>
                <a:ea typeface="Times New Roman" panose="02020603050405020304" pitchFamily="18" charset="0"/>
              </a:rPr>
              <a:t>allen respektiert und akzeptiert. Einzigartigkeit und Diversität werden wertgeschätzt und gefördert. </a:t>
            </a:r>
          </a:p>
        </p:txBody>
      </p:sp>
      <p:sp>
        <p:nvSpPr>
          <p:cNvPr id="4" name="Titel 1">
            <a:extLst>
              <a:ext uri="{FF2B5EF4-FFF2-40B4-BE49-F238E27FC236}">
                <a16:creationId xmlns:a16="http://schemas.microsoft.com/office/drawing/2014/main" id="{E6E509E2-25EF-DF81-D2B4-A0228080D446}"/>
              </a:ext>
            </a:extLst>
          </p:cNvPr>
          <p:cNvSpPr txBox="1">
            <a:spLocks/>
          </p:cNvSpPr>
          <p:nvPr/>
        </p:nvSpPr>
        <p:spPr>
          <a:xfrm>
            <a:off x="5214427"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ABBA"/>
                </a:solidFill>
                <a:latin typeface="Futura LT Pro Book" panose="020B0502020204020303" pitchFamily="34" charset="77"/>
              </a:rPr>
              <a:t>6.  Bild vom Kind </a:t>
            </a:r>
            <a:endParaRPr lang="de-DE" sz="2400" b="1" dirty="0">
              <a:solidFill>
                <a:schemeClr val="bg1"/>
              </a:solidFill>
              <a:latin typeface="Futura LT Pro Book" panose="020B0502020204020303" pitchFamily="34" charset="77"/>
            </a:endParaRPr>
          </a:p>
        </p:txBody>
      </p:sp>
    </p:spTree>
    <p:extLst>
      <p:ext uri="{BB962C8B-B14F-4D97-AF65-F5344CB8AC3E}">
        <p14:creationId xmlns:p14="http://schemas.microsoft.com/office/powerpoint/2010/main" val="2633829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ABBA"/>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856349" y="1520825"/>
            <a:ext cx="7204440" cy="4351338"/>
          </a:xfrm>
        </p:spPr>
        <p:txBody>
          <a:bodyPr>
            <a:noAutofit/>
          </a:bodyPr>
          <a:lstStyle/>
          <a:p>
            <a:pPr marL="0" indent="0" algn="just">
              <a:lnSpc>
                <a:spcPct val="150000"/>
              </a:lnSpc>
              <a:buNone/>
            </a:pPr>
            <a:r>
              <a:rPr lang="de-AT" sz="1400" b="1" dirty="0">
                <a:solidFill>
                  <a:srgbClr val="FFABBA"/>
                </a:solidFill>
                <a:effectLst/>
                <a:latin typeface="Futura LT Pro Book" panose="020B0502020204020303" pitchFamily="34" charset="77"/>
                <a:ea typeface="Times New Roman" panose="02020603050405020304" pitchFamily="18" charset="0"/>
              </a:rPr>
              <a:t>Jedes Kind ist neugierig, aktiv und lernbereit!</a:t>
            </a:r>
            <a:r>
              <a:rPr lang="de-AT" sz="1400" dirty="0">
                <a:solidFill>
                  <a:srgbClr val="FFABBA"/>
                </a:solidFill>
                <a:effectLst/>
                <a:latin typeface="Futura LT Pro Book" panose="020B0502020204020303" pitchFamily="34" charset="77"/>
                <a:ea typeface="Times New Roman" panose="02020603050405020304" pitchFamily="18" charset="0"/>
              </a:rPr>
              <a:t> </a:t>
            </a:r>
          </a:p>
          <a:p>
            <a:pPr marL="0" indent="0" algn="just">
              <a:lnSpc>
                <a:spcPct val="150000"/>
              </a:lnSpc>
              <a:buNone/>
            </a:pPr>
            <a:r>
              <a:rPr lang="de-AT" sz="1400" dirty="0">
                <a:solidFill>
                  <a:srgbClr val="FFABBA"/>
                </a:solidFill>
                <a:effectLst/>
                <a:latin typeface="Futura LT Pro Book" panose="020B0502020204020303" pitchFamily="34" charset="77"/>
                <a:ea typeface="Times New Roman" panose="02020603050405020304" pitchFamily="18" charset="0"/>
              </a:rPr>
              <a:t>Kinder sind von Geburt an Forscher und Entdecker, die Erfahrungen durch das selbständige Tun sammeln möchten. Im Hort werden neue, ganzheitliche Erfahrungen ermöglicht, um eigene Kompetenzen und Interessen entdecken und diesen mit allen Sinnen nachgehen zu können. Als Vorbilder möchten wir Entwicklungsbegleiter der Kinder zu gesellschaftsfähigen und selbstverantwortungsvollen Menschen sein. </a:t>
            </a:r>
          </a:p>
          <a:p>
            <a:pPr marL="0" indent="0" algn="just">
              <a:lnSpc>
                <a:spcPct val="150000"/>
              </a:lnSpc>
              <a:buNone/>
            </a:pPr>
            <a:r>
              <a:rPr lang="de-AT" sz="1400" b="1" dirty="0">
                <a:solidFill>
                  <a:srgbClr val="FFABBA"/>
                </a:solidFill>
                <a:effectLst/>
                <a:latin typeface="Futura LT Pro Book" panose="020B0502020204020303" pitchFamily="34" charset="77"/>
                <a:ea typeface="Times New Roman" panose="02020603050405020304" pitchFamily="18" charset="0"/>
              </a:rPr>
              <a:t>Jedes Kind hat Rechte!</a:t>
            </a:r>
            <a:r>
              <a:rPr lang="de-AT" sz="1400" dirty="0">
                <a:solidFill>
                  <a:srgbClr val="FFABBA"/>
                </a:solidFill>
                <a:effectLst/>
                <a:latin typeface="Futura LT Pro Book" panose="020B0502020204020303" pitchFamily="34" charset="77"/>
                <a:ea typeface="Times New Roman" panose="02020603050405020304" pitchFamily="18" charset="0"/>
              </a:rPr>
              <a:t> </a:t>
            </a:r>
          </a:p>
          <a:p>
            <a:pPr marL="0" indent="0" algn="just">
              <a:lnSpc>
                <a:spcPct val="150000"/>
              </a:lnSpc>
              <a:buNone/>
            </a:pPr>
            <a:r>
              <a:rPr lang="de-AT" sz="1400" dirty="0">
                <a:solidFill>
                  <a:srgbClr val="FFABBA"/>
                </a:solidFill>
                <a:effectLst/>
                <a:latin typeface="Futura LT Pro Book" panose="020B0502020204020303" pitchFamily="34" charset="77"/>
                <a:ea typeface="Times New Roman" panose="02020603050405020304" pitchFamily="18" charset="0"/>
              </a:rPr>
              <a:t>Diese sind in der UN-Kinderrechtskonvention verankert und Teil unserer Arbeit. Dazu zählen z.B. das Recht auf Gleichbehandlung, Schutz vor Diskriminierung, auf Gesundheit, Bildung, Privatsphäre, etc. (Details siehe UN-Kinderrechtskonvention (1989))</a:t>
            </a:r>
          </a:p>
        </p:txBody>
      </p:sp>
      <p:sp>
        <p:nvSpPr>
          <p:cNvPr id="8" name="Titel 1">
            <a:extLst>
              <a:ext uri="{FF2B5EF4-FFF2-40B4-BE49-F238E27FC236}">
                <a16:creationId xmlns:a16="http://schemas.microsoft.com/office/drawing/2014/main" id="{B66303C5-27F6-0E43-F009-2EB9DAFE64CA}"/>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ABBA"/>
                </a:solidFill>
                <a:latin typeface="Futura LT Pro Book" panose="020B0502020204020303" pitchFamily="34" charset="77"/>
              </a:rPr>
              <a:t>6.  Bild vom Kind </a:t>
            </a:r>
            <a:endParaRPr lang="de-DE" sz="2400" b="1" dirty="0">
              <a:solidFill>
                <a:schemeClr val="bg1"/>
              </a:solidFill>
              <a:latin typeface="Futura LT Pro Book" panose="020B0502020204020303" pitchFamily="34" charset="77"/>
            </a:endParaRPr>
          </a:p>
        </p:txBody>
      </p:sp>
    </p:spTree>
    <p:extLst>
      <p:ext uri="{BB962C8B-B14F-4D97-AF65-F5344CB8AC3E}">
        <p14:creationId xmlns:p14="http://schemas.microsoft.com/office/powerpoint/2010/main" val="2382039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ABBA"/>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856349" y="1520825"/>
            <a:ext cx="7204440" cy="4351338"/>
          </a:xfrm>
        </p:spPr>
        <p:txBody>
          <a:bodyPr>
            <a:noAutofit/>
          </a:bodyPr>
          <a:lstStyle/>
          <a:p>
            <a:pPr marL="0" indent="0" algn="just">
              <a:lnSpc>
                <a:spcPct val="150000"/>
              </a:lnSpc>
              <a:buNone/>
            </a:pPr>
            <a:r>
              <a:rPr lang="de-AT" sz="1400" b="1" dirty="0">
                <a:solidFill>
                  <a:srgbClr val="FFABBA"/>
                </a:solidFill>
                <a:effectLst/>
                <a:latin typeface="Futura LT Pro Book" panose="020B0502020204020303" pitchFamily="34" charset="77"/>
                <a:ea typeface="Times New Roman" panose="02020603050405020304" pitchFamily="18" charset="0"/>
              </a:rPr>
              <a:t>Jedes Kind ist ein soziales Wesen!</a:t>
            </a:r>
            <a:r>
              <a:rPr lang="de-AT" sz="1400" dirty="0">
                <a:solidFill>
                  <a:srgbClr val="FFABBA"/>
                </a:solidFill>
                <a:effectLst/>
                <a:latin typeface="Futura LT Pro Book" panose="020B0502020204020303" pitchFamily="34" charset="77"/>
                <a:ea typeface="Times New Roman" panose="02020603050405020304" pitchFamily="18" charset="0"/>
              </a:rPr>
              <a:t>  </a:t>
            </a:r>
          </a:p>
          <a:p>
            <a:pPr marL="0" indent="0" algn="just">
              <a:lnSpc>
                <a:spcPct val="150000"/>
              </a:lnSpc>
              <a:buNone/>
            </a:pPr>
            <a:r>
              <a:rPr lang="de-AT" sz="1400" dirty="0">
                <a:solidFill>
                  <a:srgbClr val="FFABBA"/>
                </a:solidFill>
                <a:effectLst/>
                <a:latin typeface="Futura LT Pro Book" panose="020B0502020204020303" pitchFamily="34" charset="77"/>
                <a:ea typeface="Times New Roman" panose="02020603050405020304" pitchFamily="18" charset="0"/>
              </a:rPr>
              <a:t>In der Gemeinschaft lernen die Kinder mit- und voneinander. Sowohl die eigenen als auch die Gefühle und Bedürfnisse anderer Menschen werden wahr und ernst genommen. Wir schenken den Kindern die entsprechende Aufmerksamkeit und Zuwendung und begleiten sie in ihrem sozialen Lernen. Das Finden von Kompromissen und Erarbeiten von Konfliktlösungsstrategien sollten die Kinder weitestgehend selbständig schaffen, gegebenenfalls werden sie aber pädagogisch dabei begleitet.</a:t>
            </a:r>
          </a:p>
          <a:p>
            <a:pPr marL="0" indent="0" algn="just">
              <a:lnSpc>
                <a:spcPct val="150000"/>
              </a:lnSpc>
              <a:buNone/>
            </a:pPr>
            <a:r>
              <a:rPr lang="de-AT" sz="1400" b="1" dirty="0">
                <a:solidFill>
                  <a:srgbClr val="FFABBA"/>
                </a:solidFill>
                <a:effectLst/>
                <a:latin typeface="Futura LT Pro Book" panose="020B0502020204020303" pitchFamily="34" charset="77"/>
                <a:ea typeface="Times New Roman" panose="02020603050405020304" pitchFamily="18" charset="0"/>
              </a:rPr>
              <a:t>Jedes Kind braucht Struktur, Regeln und Grenzen!</a:t>
            </a:r>
            <a:r>
              <a:rPr lang="de-AT" sz="1400" dirty="0">
                <a:solidFill>
                  <a:srgbClr val="FFABBA"/>
                </a:solidFill>
                <a:effectLst/>
                <a:latin typeface="Futura LT Pro Book" panose="020B0502020204020303" pitchFamily="34" charset="77"/>
                <a:ea typeface="Times New Roman" panose="02020603050405020304" pitchFamily="18" charset="0"/>
              </a:rPr>
              <a:t> </a:t>
            </a:r>
          </a:p>
          <a:p>
            <a:pPr marL="0" indent="0" algn="just">
              <a:lnSpc>
                <a:spcPct val="150000"/>
              </a:lnSpc>
              <a:buNone/>
            </a:pPr>
            <a:r>
              <a:rPr lang="de-AT" sz="1400" dirty="0">
                <a:solidFill>
                  <a:srgbClr val="FFABBA"/>
                </a:solidFill>
                <a:effectLst/>
                <a:latin typeface="Futura LT Pro Book" panose="020B0502020204020303" pitchFamily="34" charset="77"/>
                <a:ea typeface="Times New Roman" panose="02020603050405020304" pitchFamily="18" charset="0"/>
              </a:rPr>
              <a:t>Struktur und Grenzen geben den Kindern Orientierung und Sicherheit. Regeln geben den Kindern Halt und ermöglichen ihnen sich in unserer Gesellschaft zurecht zu finden.</a:t>
            </a:r>
          </a:p>
        </p:txBody>
      </p:sp>
      <p:sp>
        <p:nvSpPr>
          <p:cNvPr id="8" name="Titel 1">
            <a:extLst>
              <a:ext uri="{FF2B5EF4-FFF2-40B4-BE49-F238E27FC236}">
                <a16:creationId xmlns:a16="http://schemas.microsoft.com/office/drawing/2014/main" id="{B66303C5-27F6-0E43-F009-2EB9DAFE64CA}"/>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ABBA"/>
                </a:solidFill>
                <a:latin typeface="Futura LT Pro Book" panose="020B0502020204020303" pitchFamily="34" charset="77"/>
              </a:rPr>
              <a:t>6.  Bild vom Kind </a:t>
            </a:r>
            <a:endParaRPr lang="de-DE" sz="2400" b="1" dirty="0">
              <a:solidFill>
                <a:schemeClr val="bg1"/>
              </a:solidFill>
              <a:latin typeface="Futura LT Pro Book" panose="020B0502020204020303" pitchFamily="34" charset="77"/>
            </a:endParaRPr>
          </a:p>
        </p:txBody>
      </p:sp>
    </p:spTree>
    <p:extLst>
      <p:ext uri="{BB962C8B-B14F-4D97-AF65-F5344CB8AC3E}">
        <p14:creationId xmlns:p14="http://schemas.microsoft.com/office/powerpoint/2010/main" val="3999100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BBDE3"/>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D970D66-B3B7-0CED-A0B8-037067BF079D}"/>
              </a:ext>
            </a:extLst>
          </p:cNvPr>
          <p:cNvSpPr/>
          <p:nvPr/>
        </p:nvSpPr>
        <p:spPr>
          <a:xfrm>
            <a:off x="1325999" y="5007557"/>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1A1E69C1-8944-D17A-D1F0-0E4CFEE9ABA6}"/>
              </a:ext>
            </a:extLst>
          </p:cNvPr>
          <p:cNvSpPr>
            <a:spLocks noGrp="1"/>
          </p:cNvSpPr>
          <p:nvPr>
            <p:ph type="title"/>
          </p:nvPr>
        </p:nvSpPr>
        <p:spPr>
          <a:xfrm>
            <a:off x="3161981" y="5349187"/>
            <a:ext cx="5868036" cy="1325563"/>
          </a:xfrm>
        </p:spPr>
        <p:txBody>
          <a:bodyPr>
            <a:normAutofit/>
          </a:bodyPr>
          <a:lstStyle/>
          <a:p>
            <a:pPr algn="ctr"/>
            <a:r>
              <a:rPr lang="de-AT" sz="2400" b="1" kern="0" dirty="0">
                <a:solidFill>
                  <a:srgbClr val="DBBDE3"/>
                </a:solidFill>
                <a:latin typeface="Futura LT Pro Book" panose="020B0502020204020303" pitchFamily="34" charset="77"/>
              </a:rPr>
              <a:t>7.  </a:t>
            </a:r>
            <a:r>
              <a:rPr lang="de-DE" sz="2400" b="1" kern="0" dirty="0">
                <a:solidFill>
                  <a:srgbClr val="DBBDE3"/>
                </a:solidFill>
                <a:latin typeface="Futura LT Pro Book" panose="020B0502020204020303" pitchFamily="34" charset="77"/>
              </a:rPr>
              <a:t>Rolle des </a:t>
            </a:r>
            <a:br>
              <a:rPr lang="de-DE" sz="2400" b="1" kern="0" dirty="0">
                <a:solidFill>
                  <a:srgbClr val="DBBDE3"/>
                </a:solidFill>
                <a:latin typeface="Futura LT Pro Book" panose="020B0502020204020303" pitchFamily="34" charset="77"/>
              </a:rPr>
            </a:br>
            <a:r>
              <a:rPr lang="de-DE" sz="2400" b="1" kern="0" dirty="0">
                <a:solidFill>
                  <a:srgbClr val="DBBDE3"/>
                </a:solidFill>
                <a:latin typeface="Futura LT Pro Book" panose="020B0502020204020303" pitchFamily="34" charset="77"/>
              </a:rPr>
              <a:t>pädagogischen Personals </a:t>
            </a:r>
          </a:p>
        </p:txBody>
      </p:sp>
      <p:sp>
        <p:nvSpPr>
          <p:cNvPr id="7" name="Inhaltsplatzhalter 2">
            <a:extLst>
              <a:ext uri="{FF2B5EF4-FFF2-40B4-BE49-F238E27FC236}">
                <a16:creationId xmlns:a16="http://schemas.microsoft.com/office/drawing/2014/main" id="{D5A5E443-1DD8-209E-8B2A-12C935F6BB99}"/>
              </a:ext>
            </a:extLst>
          </p:cNvPr>
          <p:cNvSpPr>
            <a:spLocks noGrp="1"/>
          </p:cNvSpPr>
          <p:nvPr>
            <p:ph idx="1"/>
          </p:nvPr>
        </p:nvSpPr>
        <p:spPr>
          <a:xfrm>
            <a:off x="839788" y="1850443"/>
            <a:ext cx="3193312" cy="2138827"/>
          </a:xfrm>
        </p:spPr>
        <p:txBody>
          <a:bodyPr>
            <a:noAutofit/>
          </a:bodyPr>
          <a:lstStyle/>
          <a:p>
            <a:pPr marL="0" indent="0" algn="just">
              <a:lnSpc>
                <a:spcPct val="150000"/>
              </a:lnSpc>
              <a:buNone/>
            </a:pPr>
            <a:r>
              <a:rPr lang="de-AT" sz="1400" dirty="0">
                <a:solidFill>
                  <a:schemeClr val="bg1"/>
                </a:solidFill>
                <a:effectLst/>
                <a:latin typeface="Futura LT Pro Book" panose="020B0502020204020303" pitchFamily="34" charset="77"/>
                <a:ea typeface="Times New Roman" panose="02020603050405020304" pitchFamily="18" charset="0"/>
              </a:rPr>
              <a:t>Unser Hort ist eine familienergänzende und -unterstützende Kinderbetreuungseinrichtung der Stadtgemeinde Schwaz, in der die Kinder pädagogisch betreut, gefördert und unterstützt werden.</a:t>
            </a:r>
          </a:p>
        </p:txBody>
      </p:sp>
      <p:sp>
        <p:nvSpPr>
          <p:cNvPr id="8" name="Titel 1">
            <a:extLst>
              <a:ext uri="{FF2B5EF4-FFF2-40B4-BE49-F238E27FC236}">
                <a16:creationId xmlns:a16="http://schemas.microsoft.com/office/drawing/2014/main" id="{BC933715-2995-39D8-C5CF-51061266E6F1}"/>
              </a:ext>
            </a:extLst>
          </p:cNvPr>
          <p:cNvSpPr txBox="1">
            <a:spLocks/>
          </p:cNvSpPr>
          <p:nvPr/>
        </p:nvSpPr>
        <p:spPr>
          <a:xfrm>
            <a:off x="4695115" y="2294325"/>
            <a:ext cx="3193312" cy="1694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spcBef>
                <a:spcPts val="1000"/>
              </a:spcBef>
            </a:pPr>
            <a:r>
              <a:rPr lang="de-AT" sz="1400" dirty="0">
                <a:solidFill>
                  <a:schemeClr val="bg1"/>
                </a:solidFill>
                <a:effectLst/>
                <a:latin typeface="Futura LT Pro Book" panose="020B0502020204020303" pitchFamily="34" charset="77"/>
                <a:ea typeface="Times New Roman" panose="02020603050405020304" pitchFamily="18" charset="0"/>
              </a:rPr>
              <a:t>In unserer Einrichtung arbeiten wir nach dem Tiroler Kinderbildungs- und Betreuungsgesetzes, welches den gesetzlichen Rahmen für unsere Arbeit bildet. (Details können im Tiroler Kinderbildungs- und Betreuungsgesetz nachgelesen werden)</a:t>
            </a:r>
          </a:p>
          <a:p>
            <a:pPr algn="just">
              <a:lnSpc>
                <a:spcPct val="150000"/>
              </a:lnSpc>
              <a:spcBef>
                <a:spcPts val="1000"/>
              </a:spcBef>
            </a:pPr>
            <a:endParaRPr lang="de-AT" sz="1400" dirty="0">
              <a:solidFill>
                <a:schemeClr val="bg1"/>
              </a:solidFill>
              <a:latin typeface="Futura LT Pro Book" panose="020B0502020204020303" pitchFamily="34" charset="77"/>
              <a:ea typeface="+mn-ea"/>
              <a:cs typeface="+mn-cs"/>
            </a:endParaRPr>
          </a:p>
        </p:txBody>
      </p:sp>
      <p:sp>
        <p:nvSpPr>
          <p:cNvPr id="5" name="Textfeld 4">
            <a:extLst>
              <a:ext uri="{FF2B5EF4-FFF2-40B4-BE49-F238E27FC236}">
                <a16:creationId xmlns:a16="http://schemas.microsoft.com/office/drawing/2014/main" id="{811DEA51-389D-BA5A-CE75-C06649539AD1}"/>
              </a:ext>
            </a:extLst>
          </p:cNvPr>
          <p:cNvSpPr txBox="1"/>
          <p:nvPr/>
        </p:nvSpPr>
        <p:spPr>
          <a:xfrm>
            <a:off x="8550442" y="1824514"/>
            <a:ext cx="3193312" cy="2634567"/>
          </a:xfrm>
          <a:prstGeom prst="rect">
            <a:avLst/>
          </a:prstGeom>
          <a:noFill/>
        </p:spPr>
        <p:txBody>
          <a:bodyPr wrap="square">
            <a:spAutoFit/>
          </a:bodyPr>
          <a:lstStyle/>
          <a:p>
            <a:pPr algn="just">
              <a:lnSpc>
                <a:spcPct val="150000"/>
              </a:lnSpc>
              <a:spcBef>
                <a:spcPts val="1000"/>
              </a:spcBef>
            </a:pPr>
            <a:r>
              <a:rPr lang="de-AT" sz="1400" dirty="0">
                <a:solidFill>
                  <a:schemeClr val="bg1"/>
                </a:solidFill>
                <a:effectLst/>
                <a:latin typeface="Futura LT Pro Book" panose="020B0502020204020303" pitchFamily="34" charset="77"/>
                <a:ea typeface="Times New Roman" panose="02020603050405020304" pitchFamily="18" charset="0"/>
              </a:rPr>
              <a:t>Unsere pädagogische Arbeit richtet sich nach dem österreichischen Bildungsrahmenplan, dessen unterschiedliche Bildungsbereiche wir im Hortgeschehen für eine ganzheitliche Förderung stets miteinbeziehen (siehe auch Seite 10 „Bildungsbereiche“).</a:t>
            </a:r>
          </a:p>
        </p:txBody>
      </p:sp>
    </p:spTree>
    <p:extLst>
      <p:ext uri="{BB962C8B-B14F-4D97-AF65-F5344CB8AC3E}">
        <p14:creationId xmlns:p14="http://schemas.microsoft.com/office/powerpoint/2010/main" val="717185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699"/>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A5260C8-7F53-5175-06D9-6C8C6CF914BA}"/>
              </a:ext>
            </a:extLst>
          </p:cNvPr>
          <p:cNvSpPr/>
          <p:nvPr/>
        </p:nvSpPr>
        <p:spPr>
          <a:xfrm>
            <a:off x="-3408513" y="-3177692"/>
            <a:ext cx="8785185" cy="8785185"/>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856348" y="1520825"/>
            <a:ext cx="4099560" cy="4351338"/>
          </a:xfrm>
        </p:spPr>
        <p:txBody>
          <a:bodyPr>
            <a:noAutofit/>
          </a:bodyPr>
          <a:lstStyle/>
          <a:p>
            <a:pPr marL="0" lvl="0" indent="0">
              <a:lnSpc>
                <a:spcPct val="100000"/>
              </a:lnSpc>
              <a:spcBef>
                <a:spcPts val="600"/>
              </a:spcBef>
              <a:buNone/>
              <a:tabLst>
                <a:tab pos="228600" algn="l"/>
              </a:tabLst>
            </a:pPr>
            <a:r>
              <a:rPr lang="de-AT" sz="1400" dirty="0">
                <a:solidFill>
                  <a:srgbClr val="FFD876"/>
                </a:solidFill>
                <a:effectLst/>
                <a:latin typeface="Futura LT Pro Book" panose="020B0502020204020303" pitchFamily="34" charset="77"/>
                <a:ea typeface="Times New Roman" panose="02020603050405020304" pitchFamily="18" charset="0"/>
              </a:rPr>
              <a:t>1.   Vorwort des Trägers (Bürgermeisterin) </a:t>
            </a:r>
          </a:p>
          <a:p>
            <a:pPr marL="0" lvl="0" indent="0">
              <a:lnSpc>
                <a:spcPct val="100000"/>
              </a:lnSpc>
              <a:spcBef>
                <a:spcPts val="600"/>
              </a:spcBef>
              <a:buNone/>
              <a:tabLst>
                <a:tab pos="228600" algn="l"/>
              </a:tabLst>
            </a:pPr>
            <a:r>
              <a:rPr lang="de-AT" sz="1400" dirty="0">
                <a:solidFill>
                  <a:srgbClr val="FFBB7C"/>
                </a:solidFill>
                <a:effectLst/>
                <a:latin typeface="Futura LT Pro Book" panose="020B0502020204020303" pitchFamily="34" charset="77"/>
                <a:ea typeface="Times New Roman" panose="02020603050405020304" pitchFamily="18" charset="0"/>
              </a:rPr>
              <a:t>2.   Chronik / Geschichte des Hauses </a:t>
            </a:r>
          </a:p>
          <a:p>
            <a:pPr marL="0" lvl="0" indent="0">
              <a:lnSpc>
                <a:spcPct val="100000"/>
              </a:lnSpc>
              <a:spcBef>
                <a:spcPts val="600"/>
              </a:spcBef>
              <a:buNone/>
              <a:tabLst>
                <a:tab pos="228600" algn="l"/>
              </a:tabLst>
            </a:pPr>
            <a:r>
              <a:rPr lang="de-AT" sz="1400" dirty="0">
                <a:solidFill>
                  <a:schemeClr val="accent2">
                    <a:alpha val="70018"/>
                  </a:schemeClr>
                </a:solidFill>
                <a:effectLst/>
                <a:latin typeface="Futura LT Pro Book" panose="020B0502020204020303" pitchFamily="34" charset="77"/>
                <a:ea typeface="Times New Roman" panose="02020603050405020304" pitchFamily="18" charset="0"/>
              </a:rPr>
              <a:t>3.   Struktur</a:t>
            </a:r>
          </a:p>
          <a:p>
            <a:pPr marL="0" lvl="0" indent="0">
              <a:lnSpc>
                <a:spcPct val="100000"/>
              </a:lnSpc>
              <a:spcBef>
                <a:spcPts val="600"/>
              </a:spcBef>
              <a:buNone/>
              <a:tabLst>
                <a:tab pos="228600" algn="l"/>
              </a:tabLst>
            </a:pPr>
            <a:r>
              <a:rPr lang="de-AT" sz="1400" dirty="0">
                <a:solidFill>
                  <a:srgbClr val="FFA48D"/>
                </a:solidFill>
                <a:effectLst/>
                <a:latin typeface="Futura LT Pro Book" panose="020B0502020204020303" pitchFamily="34" charset="77"/>
                <a:ea typeface="Times New Roman" panose="02020603050405020304" pitchFamily="18" charset="0"/>
              </a:rPr>
              <a:t>4.   Team</a:t>
            </a:r>
          </a:p>
          <a:p>
            <a:pPr marL="0" lvl="0" indent="0">
              <a:lnSpc>
                <a:spcPct val="100000"/>
              </a:lnSpc>
              <a:spcBef>
                <a:spcPts val="600"/>
              </a:spcBef>
              <a:buNone/>
              <a:tabLst>
                <a:tab pos="228600" algn="l"/>
              </a:tabLst>
            </a:pPr>
            <a:r>
              <a:rPr lang="de-AT" sz="1400" dirty="0">
                <a:solidFill>
                  <a:srgbClr val="FF7D78"/>
                </a:solidFill>
                <a:effectLst/>
                <a:latin typeface="Futura LT Pro Book" panose="020B0502020204020303" pitchFamily="34" charset="77"/>
                <a:ea typeface="Times New Roman" panose="02020603050405020304" pitchFamily="18" charset="0"/>
              </a:rPr>
              <a:t>5.   Räumlichkeiten </a:t>
            </a:r>
          </a:p>
          <a:p>
            <a:pPr marL="0" lvl="0" indent="0">
              <a:lnSpc>
                <a:spcPct val="100000"/>
              </a:lnSpc>
              <a:spcBef>
                <a:spcPts val="600"/>
              </a:spcBef>
              <a:buNone/>
              <a:tabLst>
                <a:tab pos="228600" algn="l"/>
              </a:tabLst>
            </a:pPr>
            <a:r>
              <a:rPr lang="de-AT" sz="1400" dirty="0">
                <a:solidFill>
                  <a:srgbClr val="FFABBA"/>
                </a:solidFill>
                <a:effectLst/>
                <a:latin typeface="Futura LT Pro Book" panose="020B0502020204020303" pitchFamily="34" charset="77"/>
                <a:ea typeface="Times New Roman" panose="02020603050405020304" pitchFamily="18" charset="0"/>
              </a:rPr>
              <a:t>6.   Bild vom Kind</a:t>
            </a:r>
          </a:p>
          <a:p>
            <a:pPr marL="0" lvl="0" indent="0">
              <a:lnSpc>
                <a:spcPct val="100000"/>
              </a:lnSpc>
              <a:spcBef>
                <a:spcPts val="600"/>
              </a:spcBef>
              <a:buNone/>
              <a:tabLst>
                <a:tab pos="228600" algn="l"/>
              </a:tabLst>
            </a:pPr>
            <a:r>
              <a:rPr lang="de-AT" sz="1400" dirty="0">
                <a:solidFill>
                  <a:srgbClr val="DBBDE3"/>
                </a:solidFill>
                <a:effectLst/>
                <a:latin typeface="Futura LT Pro Book" panose="020B0502020204020303" pitchFamily="34" charset="77"/>
                <a:ea typeface="Times New Roman" panose="02020603050405020304" pitchFamily="18" charset="0"/>
              </a:rPr>
              <a:t>7.   Rolle des pädagogischen Personals</a:t>
            </a:r>
            <a:r>
              <a:rPr lang="de-AT" sz="1400" dirty="0">
                <a:solidFill>
                  <a:srgbClr val="FFBB7C"/>
                </a:solidFill>
                <a:effectLst/>
                <a:latin typeface="Futura LT Pro Book" panose="020B0502020204020303" pitchFamily="34" charset="77"/>
                <a:ea typeface="Times New Roman" panose="02020603050405020304" pitchFamily="18" charset="0"/>
              </a:rPr>
              <a:t> </a:t>
            </a:r>
          </a:p>
          <a:p>
            <a:pPr marL="0" lvl="0" indent="0">
              <a:lnSpc>
                <a:spcPct val="100000"/>
              </a:lnSpc>
              <a:spcBef>
                <a:spcPts val="600"/>
              </a:spcBef>
              <a:buNone/>
              <a:tabLst>
                <a:tab pos="228600" algn="l"/>
              </a:tabLst>
            </a:pPr>
            <a:r>
              <a:rPr lang="de-AT" sz="1400" dirty="0">
                <a:solidFill>
                  <a:srgbClr val="BBACE3"/>
                </a:solidFill>
                <a:effectLst/>
                <a:latin typeface="Futura LT Pro Book" panose="020B0502020204020303" pitchFamily="34" charset="77"/>
                <a:ea typeface="Times New Roman" panose="02020603050405020304" pitchFamily="18" charset="0"/>
              </a:rPr>
              <a:t>8.   Bildungspartnerschaft </a:t>
            </a:r>
          </a:p>
        </p:txBody>
      </p:sp>
      <p:sp>
        <p:nvSpPr>
          <p:cNvPr id="10" name="Oval 9">
            <a:extLst>
              <a:ext uri="{FF2B5EF4-FFF2-40B4-BE49-F238E27FC236}">
                <a16:creationId xmlns:a16="http://schemas.microsoft.com/office/drawing/2014/main" id="{EC0DABCE-D832-473A-2576-6DA7320AC6CD}"/>
              </a:ext>
            </a:extLst>
          </p:cNvPr>
          <p:cNvSpPr>
            <a:spLocks/>
          </p:cNvSpPr>
          <p:nvPr/>
        </p:nvSpPr>
        <p:spPr>
          <a:xfrm>
            <a:off x="5376672" y="-1097281"/>
            <a:ext cx="9504000" cy="9504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1" name="Inhaltsplatzhalter 2">
            <a:extLst>
              <a:ext uri="{FF2B5EF4-FFF2-40B4-BE49-F238E27FC236}">
                <a16:creationId xmlns:a16="http://schemas.microsoft.com/office/drawing/2014/main" id="{DF21BD32-CCA4-CF49-DEA1-8E716D4D8F49}"/>
              </a:ext>
            </a:extLst>
          </p:cNvPr>
          <p:cNvSpPr txBox="1">
            <a:spLocks/>
          </p:cNvSpPr>
          <p:nvPr/>
        </p:nvSpPr>
        <p:spPr>
          <a:xfrm>
            <a:off x="6224336" y="1733320"/>
            <a:ext cx="10515600" cy="49108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600"/>
              </a:spcBef>
              <a:buFont typeface="Arial" panose="020B0604020202020204" pitchFamily="34" charset="0"/>
              <a:buAutoNum type="arabicPeriod" startAt="9"/>
              <a:tabLst>
                <a:tab pos="228600" algn="l"/>
              </a:tabLst>
            </a:pPr>
            <a:r>
              <a:rPr lang="de-AT" sz="1400" dirty="0">
                <a:solidFill>
                  <a:srgbClr val="B4C5FE"/>
                </a:solidFill>
                <a:latin typeface="Futura LT Pro Book" panose="020B0502020204020303" pitchFamily="34" charset="77"/>
              </a:rPr>
              <a:t>Unsere Pädagogik - Bildungsbereiche laut Bildungsrahmenplan </a:t>
            </a:r>
          </a:p>
          <a:p>
            <a:pPr marL="457200" lvl="1" indent="0">
              <a:lnSpc>
                <a:spcPct val="100000"/>
              </a:lnSpc>
              <a:spcBef>
                <a:spcPts val="600"/>
              </a:spcBef>
              <a:buNone/>
              <a:tabLst>
                <a:tab pos="228600" algn="l"/>
              </a:tabLst>
            </a:pPr>
            <a:r>
              <a:rPr lang="de-AT" sz="1400" dirty="0">
                <a:solidFill>
                  <a:srgbClr val="B4C5FE"/>
                </a:solidFill>
                <a:latin typeface="Futura LT Pro Book" panose="020B0502020204020303" pitchFamily="34" charset="77"/>
              </a:rPr>
              <a:t>9.1.  Ethik und Gesellschaft </a:t>
            </a:r>
          </a:p>
          <a:p>
            <a:pPr marL="457200" lvl="1" indent="0">
              <a:lnSpc>
                <a:spcPct val="100000"/>
              </a:lnSpc>
              <a:spcBef>
                <a:spcPts val="600"/>
              </a:spcBef>
              <a:buNone/>
              <a:tabLst>
                <a:tab pos="914400" algn="l"/>
              </a:tabLst>
            </a:pPr>
            <a:r>
              <a:rPr lang="de-AT" sz="1400" dirty="0">
                <a:solidFill>
                  <a:srgbClr val="B4C5FE"/>
                </a:solidFill>
                <a:latin typeface="Futura LT Pro Book" panose="020B0502020204020303" pitchFamily="34" charset="77"/>
              </a:rPr>
              <a:t>9.2   Emotion und soziale Beziehungen</a:t>
            </a:r>
          </a:p>
          <a:p>
            <a:pPr marL="457200" lvl="1" indent="0">
              <a:lnSpc>
                <a:spcPct val="100000"/>
              </a:lnSpc>
              <a:spcBef>
                <a:spcPts val="600"/>
              </a:spcBef>
              <a:buNone/>
              <a:tabLst>
                <a:tab pos="914400" algn="l"/>
              </a:tabLst>
            </a:pPr>
            <a:r>
              <a:rPr lang="de-AT" sz="1400" dirty="0">
                <a:solidFill>
                  <a:srgbClr val="B4C5FE"/>
                </a:solidFill>
                <a:latin typeface="Futura LT Pro Book" panose="020B0502020204020303" pitchFamily="34" charset="77"/>
              </a:rPr>
              <a:t>9.3   Kommunikation und Sprache</a:t>
            </a:r>
          </a:p>
          <a:p>
            <a:pPr marL="457200" lvl="1" indent="0">
              <a:lnSpc>
                <a:spcPct val="100000"/>
              </a:lnSpc>
              <a:spcBef>
                <a:spcPts val="600"/>
              </a:spcBef>
              <a:buNone/>
              <a:tabLst>
                <a:tab pos="914400" algn="l"/>
              </a:tabLst>
            </a:pPr>
            <a:r>
              <a:rPr lang="de-AT" sz="1400" dirty="0">
                <a:solidFill>
                  <a:srgbClr val="B4C5FE"/>
                </a:solidFill>
                <a:latin typeface="Futura LT Pro Book" panose="020B0502020204020303" pitchFamily="34" charset="77"/>
              </a:rPr>
              <a:t>9.4   Bewegung und Gesundheit</a:t>
            </a:r>
          </a:p>
          <a:p>
            <a:pPr marL="457200" lvl="1" indent="0">
              <a:lnSpc>
                <a:spcPct val="100000"/>
              </a:lnSpc>
              <a:spcBef>
                <a:spcPts val="600"/>
              </a:spcBef>
              <a:buNone/>
              <a:tabLst>
                <a:tab pos="914400" algn="l"/>
              </a:tabLst>
            </a:pPr>
            <a:r>
              <a:rPr lang="de-AT" sz="1400" dirty="0">
                <a:solidFill>
                  <a:srgbClr val="B4C5FE"/>
                </a:solidFill>
                <a:latin typeface="Futura LT Pro Book" panose="020B0502020204020303" pitchFamily="34" charset="77"/>
              </a:rPr>
              <a:t>9.5   Ästhetische Bildung und Gestaltung </a:t>
            </a:r>
          </a:p>
          <a:p>
            <a:pPr marL="457200" lvl="1" indent="0">
              <a:lnSpc>
                <a:spcPct val="100000"/>
              </a:lnSpc>
              <a:spcBef>
                <a:spcPts val="600"/>
              </a:spcBef>
              <a:buNone/>
              <a:tabLst>
                <a:tab pos="914400" algn="l"/>
              </a:tabLst>
            </a:pPr>
            <a:r>
              <a:rPr lang="de-AT" sz="1400" dirty="0">
                <a:solidFill>
                  <a:srgbClr val="B4C5FE"/>
                </a:solidFill>
                <a:latin typeface="Futura LT Pro Book" panose="020B0502020204020303" pitchFamily="34" charset="77"/>
              </a:rPr>
              <a:t>9.6   Natur und Technik </a:t>
            </a:r>
          </a:p>
          <a:p>
            <a:pPr marL="0" indent="0">
              <a:lnSpc>
                <a:spcPct val="100000"/>
              </a:lnSpc>
              <a:spcBef>
                <a:spcPts val="600"/>
              </a:spcBef>
              <a:buNone/>
              <a:tabLst>
                <a:tab pos="914400" algn="l"/>
              </a:tabLst>
            </a:pPr>
            <a:r>
              <a:rPr lang="de-AT" sz="1400" dirty="0">
                <a:solidFill>
                  <a:srgbClr val="A6C5F0"/>
                </a:solidFill>
                <a:latin typeface="Futura LT Pro Book" panose="020B0502020204020303" pitchFamily="34" charset="77"/>
              </a:rPr>
              <a:t>10.   Freispiel </a:t>
            </a:r>
          </a:p>
          <a:p>
            <a:pPr marL="0" indent="0">
              <a:lnSpc>
                <a:spcPct val="100000"/>
              </a:lnSpc>
              <a:spcBef>
                <a:spcPts val="600"/>
              </a:spcBef>
              <a:buNone/>
              <a:tabLst>
                <a:tab pos="914400" algn="l"/>
              </a:tabLst>
            </a:pPr>
            <a:r>
              <a:rPr lang="de-AT" sz="1400" dirty="0">
                <a:solidFill>
                  <a:srgbClr val="ABD8EE"/>
                </a:solidFill>
                <a:latin typeface="Futura LT Pro Book" panose="020B0502020204020303" pitchFamily="34" charset="77"/>
              </a:rPr>
              <a:t>11.   Transitionen - Gestaltung von Übergängen </a:t>
            </a:r>
          </a:p>
          <a:p>
            <a:pPr marL="0" indent="0">
              <a:lnSpc>
                <a:spcPct val="100000"/>
              </a:lnSpc>
              <a:spcBef>
                <a:spcPts val="600"/>
              </a:spcBef>
              <a:buNone/>
              <a:tabLst>
                <a:tab pos="914400" algn="l"/>
              </a:tabLst>
            </a:pPr>
            <a:r>
              <a:rPr lang="de-AT" sz="1400" dirty="0">
                <a:solidFill>
                  <a:srgbClr val="B0D2DF"/>
                </a:solidFill>
                <a:latin typeface="Futura LT Pro Book" panose="020B0502020204020303" pitchFamily="34" charset="77"/>
              </a:rPr>
              <a:t>12.   Beobachtung, Dokumentation, Planung (BADOK, Portfolio) </a:t>
            </a:r>
          </a:p>
          <a:p>
            <a:pPr marL="0" indent="0">
              <a:lnSpc>
                <a:spcPct val="100000"/>
              </a:lnSpc>
              <a:spcBef>
                <a:spcPts val="600"/>
              </a:spcBef>
              <a:buNone/>
              <a:tabLst>
                <a:tab pos="914400" algn="l"/>
              </a:tabLst>
            </a:pPr>
            <a:r>
              <a:rPr lang="de-AT" sz="1400" dirty="0">
                <a:solidFill>
                  <a:srgbClr val="ADD8D6"/>
                </a:solidFill>
                <a:latin typeface="Futura LT Pro Book" panose="020B0502020204020303" pitchFamily="34" charset="77"/>
              </a:rPr>
              <a:t>13.   Inklusion </a:t>
            </a:r>
          </a:p>
          <a:p>
            <a:pPr marL="0" indent="0">
              <a:lnSpc>
                <a:spcPct val="100000"/>
              </a:lnSpc>
              <a:spcBef>
                <a:spcPts val="600"/>
              </a:spcBef>
              <a:buNone/>
              <a:tabLst>
                <a:tab pos="914400" algn="l"/>
              </a:tabLst>
            </a:pPr>
            <a:r>
              <a:rPr lang="de-AT" sz="1400" dirty="0">
                <a:solidFill>
                  <a:srgbClr val="ADE7D1"/>
                </a:solidFill>
                <a:latin typeface="Futura LT Pro Book" panose="020B0502020204020303" pitchFamily="34" charset="77"/>
              </a:rPr>
              <a:t>14.   Sprachförderung</a:t>
            </a:r>
            <a:r>
              <a:rPr lang="de-AT" sz="1400" dirty="0">
                <a:solidFill>
                  <a:srgbClr val="FFBB7C"/>
                </a:solidFill>
                <a:latin typeface="Futura LT Pro Book" panose="020B0502020204020303" pitchFamily="34" charset="77"/>
              </a:rPr>
              <a:t>                                                                                      </a:t>
            </a:r>
          </a:p>
          <a:p>
            <a:pPr marL="0" indent="0">
              <a:lnSpc>
                <a:spcPct val="100000"/>
              </a:lnSpc>
              <a:spcBef>
                <a:spcPts val="600"/>
              </a:spcBef>
              <a:buNone/>
              <a:tabLst>
                <a:tab pos="914400" algn="l"/>
              </a:tabLst>
            </a:pPr>
            <a:r>
              <a:rPr lang="de-AT" sz="1400" dirty="0">
                <a:solidFill>
                  <a:srgbClr val="ADD6B3"/>
                </a:solidFill>
                <a:latin typeface="Futura LT Pro Book" panose="020B0502020204020303" pitchFamily="34" charset="77"/>
              </a:rPr>
              <a:t>15.   Projekte </a:t>
            </a:r>
          </a:p>
        </p:txBody>
      </p:sp>
      <p:sp>
        <p:nvSpPr>
          <p:cNvPr id="8" name="Titel 1">
            <a:extLst>
              <a:ext uri="{FF2B5EF4-FFF2-40B4-BE49-F238E27FC236}">
                <a16:creationId xmlns:a16="http://schemas.microsoft.com/office/drawing/2014/main" id="{F695A1C0-B117-149A-73D6-C9CAB3AC558D}"/>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E699"/>
                </a:solidFill>
                <a:effectLst/>
                <a:latin typeface="Futura LT Pro Book" panose="020B0502020204020303" pitchFamily="34" charset="77"/>
                <a:ea typeface="Times New Roman" panose="02020603050405020304" pitchFamily="18" charset="0"/>
              </a:rPr>
              <a:t>Inhaltsverzeichnis</a:t>
            </a:r>
            <a:r>
              <a:rPr lang="de-AT" sz="2400" b="1" dirty="0">
                <a:solidFill>
                  <a:srgbClr val="FFBB7C"/>
                </a:solidFill>
                <a:effectLst/>
                <a:latin typeface="Futura LT Pro Book" panose="020B0502020204020303" pitchFamily="34" charset="77"/>
              </a:rPr>
              <a:t> </a:t>
            </a:r>
            <a:endParaRPr lang="de-DE" sz="2400" b="1" dirty="0">
              <a:solidFill>
                <a:schemeClr val="bg1"/>
              </a:solidFill>
              <a:latin typeface="Futura LT Pro Book" panose="020B0502020204020303" pitchFamily="34" charset="77"/>
            </a:endParaRPr>
          </a:p>
        </p:txBody>
      </p:sp>
    </p:spTree>
    <p:extLst>
      <p:ext uri="{BB962C8B-B14F-4D97-AF65-F5344CB8AC3E}">
        <p14:creationId xmlns:p14="http://schemas.microsoft.com/office/powerpoint/2010/main" val="3660889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BBDE3"/>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05E698A-0272-EABF-33CF-CBD90ACF4784}"/>
              </a:ext>
            </a:extLst>
          </p:cNvPr>
          <p:cNvSpPr/>
          <p:nvPr/>
        </p:nvSpPr>
        <p:spPr>
          <a:xfrm>
            <a:off x="1325999" y="5007557"/>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Inhaltsplatzhalter 2">
            <a:extLst>
              <a:ext uri="{FF2B5EF4-FFF2-40B4-BE49-F238E27FC236}">
                <a16:creationId xmlns:a16="http://schemas.microsoft.com/office/drawing/2014/main" id="{D5A5E443-1DD8-209E-8B2A-12C935F6BB99}"/>
              </a:ext>
            </a:extLst>
          </p:cNvPr>
          <p:cNvSpPr>
            <a:spLocks noGrp="1"/>
          </p:cNvSpPr>
          <p:nvPr>
            <p:ph idx="1"/>
          </p:nvPr>
        </p:nvSpPr>
        <p:spPr>
          <a:xfrm>
            <a:off x="839788" y="722602"/>
            <a:ext cx="10962353" cy="2706398"/>
          </a:xfrm>
        </p:spPr>
        <p:txBody>
          <a:bodyPr>
            <a:noAutofit/>
          </a:bodyPr>
          <a:lstStyle/>
          <a:p>
            <a:pPr marL="0" indent="0">
              <a:lnSpc>
                <a:spcPct val="130000"/>
              </a:lnSpc>
              <a:spcBef>
                <a:spcPts val="600"/>
              </a:spcBef>
              <a:buNone/>
            </a:pPr>
            <a:r>
              <a:rPr lang="de-AT" sz="1400" b="1" dirty="0">
                <a:solidFill>
                  <a:schemeClr val="bg1"/>
                </a:solidFill>
                <a:effectLst/>
                <a:latin typeface="Futura LT Pro Book" panose="020B0502020204020303" pitchFamily="34" charset="77"/>
                <a:ea typeface="Times New Roman" panose="02020603050405020304" pitchFamily="18" charset="0"/>
              </a:rPr>
              <a:t>Unsere Aufgaben und Ziele:</a:t>
            </a:r>
          </a:p>
          <a:p>
            <a:pPr>
              <a:lnSpc>
                <a:spcPct val="130000"/>
              </a:lnSpc>
              <a:spcBef>
                <a:spcPts val="600"/>
              </a:spcBef>
              <a:spcAft>
                <a:spcPts val="800"/>
              </a:spcAft>
            </a:pPr>
            <a:r>
              <a:rPr lang="de-AT" sz="1400" b="0" dirty="0">
                <a:solidFill>
                  <a:schemeClr val="bg1"/>
                </a:solidFill>
                <a:effectLst/>
                <a:latin typeface="Futura LT Pro Book" panose="020B0502020204020303" pitchFamily="34" charset="77"/>
                <a:ea typeface="Times New Roman" panose="02020603050405020304" pitchFamily="18" charset="0"/>
                <a:cs typeface="Calibri Light" panose="020F0302020204030204" pitchFamily="34" charset="0"/>
              </a:rPr>
              <a:t>Die Kinder stehen im Mittelpunkt unserer Arbeit! Wir achten auf die individuellen Bedürfnisse und Interessen.</a:t>
            </a:r>
            <a:endParaRPr lang="de-AT" sz="1400" b="1" dirty="0">
              <a:solidFill>
                <a:schemeClr val="bg1"/>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600"/>
              </a:spcBef>
              <a:spcAft>
                <a:spcPts val="800"/>
              </a:spcAft>
            </a:pPr>
            <a:r>
              <a:rPr lang="de-AT" sz="1400" b="0" dirty="0">
                <a:solidFill>
                  <a:schemeClr val="bg1"/>
                </a:solidFill>
                <a:effectLst/>
                <a:latin typeface="Futura LT Pro Book" panose="020B0502020204020303" pitchFamily="34" charset="77"/>
                <a:ea typeface="Times New Roman" panose="02020603050405020304" pitchFamily="18" charset="0"/>
                <a:cs typeface="Calibri Light" panose="020F0302020204030204" pitchFamily="34" charset="0"/>
              </a:rPr>
              <a:t>Als Entwicklungsbegleiter beobachten, unterstützen und fördern wir die Kinder entsprechend ihrem individuellen Stand.</a:t>
            </a:r>
            <a:endParaRPr lang="de-AT" sz="1400" b="1" dirty="0">
              <a:solidFill>
                <a:schemeClr val="bg1"/>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600"/>
              </a:spcBef>
              <a:spcAft>
                <a:spcPts val="800"/>
              </a:spcAft>
            </a:pPr>
            <a:r>
              <a:rPr lang="de-AT" sz="1400" b="0" dirty="0">
                <a:solidFill>
                  <a:schemeClr val="bg1"/>
                </a:solidFill>
                <a:effectLst/>
                <a:latin typeface="Futura LT Pro Book" panose="020B0502020204020303" pitchFamily="34" charset="77"/>
                <a:ea typeface="Times New Roman" panose="02020603050405020304" pitchFamily="18" charset="0"/>
                <a:cs typeface="Calibri Light" panose="020F0302020204030204" pitchFamily="34" charset="0"/>
              </a:rPr>
              <a:t>Wir kümmern uns um kindgerechtes Essen, sowohl mittags als auch zur Jause!</a:t>
            </a:r>
            <a:endParaRPr lang="de-AT" sz="1400" b="1" dirty="0">
              <a:solidFill>
                <a:schemeClr val="bg1"/>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600"/>
              </a:spcBef>
              <a:spcAft>
                <a:spcPts val="800"/>
              </a:spcAft>
            </a:pPr>
            <a:r>
              <a:rPr lang="de-AT" sz="1400" b="0" dirty="0">
                <a:solidFill>
                  <a:schemeClr val="bg1"/>
                </a:solidFill>
                <a:effectLst/>
                <a:latin typeface="Futura LT Pro Book" panose="020B0502020204020303" pitchFamily="34" charset="77"/>
                <a:ea typeface="Times New Roman" panose="02020603050405020304" pitchFamily="18" charset="0"/>
                <a:cs typeface="Calibri Light" panose="020F0302020204030204" pitchFamily="34" charset="0"/>
              </a:rPr>
              <a:t>Die Lernzeit ist im Hort ein zentraler Tagespunkt, bei dem wir die Selbständigkeit und Selbstverantwortung der Kinder fördern möchten. Als Lernbegleiter stehen wir mit Lernmaterialien und Lernstrategien unterstützend zur Seite! </a:t>
            </a:r>
            <a:endParaRPr lang="de-AT" sz="1400" b="1" dirty="0">
              <a:solidFill>
                <a:schemeClr val="bg1"/>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600"/>
              </a:spcBef>
              <a:spcAft>
                <a:spcPts val="800"/>
              </a:spcAft>
            </a:pPr>
            <a:r>
              <a:rPr lang="de-AT" sz="1400" b="0" dirty="0">
                <a:solidFill>
                  <a:schemeClr val="bg1"/>
                </a:solidFill>
                <a:effectLst/>
                <a:latin typeface="Futura LT Pro Book" panose="020B0502020204020303" pitchFamily="34" charset="77"/>
                <a:ea typeface="Times New Roman" panose="02020603050405020304" pitchFamily="18" charset="0"/>
                <a:cs typeface="Calibri Light" panose="020F0302020204030204" pitchFamily="34" charset="0"/>
              </a:rPr>
              <a:t>Wir ermöglichen den Kindern ganzheitliches Lernen! Vor allem im Spiel können Erfahrungen gesammelt und neue Kompetenzen ausprobiert und entdeckt werden! In unserem Hort dürfen alle Kinder „Kind sein“!</a:t>
            </a:r>
            <a:endParaRPr lang="de-AT" sz="1400" b="1" dirty="0">
              <a:solidFill>
                <a:schemeClr val="bg1"/>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marL="0" indent="0">
              <a:lnSpc>
                <a:spcPct val="130000"/>
              </a:lnSpc>
              <a:spcBef>
                <a:spcPts val="600"/>
              </a:spcBef>
              <a:buNone/>
            </a:pPr>
            <a:r>
              <a:rPr lang="de-AT" sz="1400" dirty="0">
                <a:solidFill>
                  <a:schemeClr val="bg1"/>
                </a:solidFill>
                <a:effectLst/>
                <a:latin typeface="Futura LT Pro Book" panose="020B0502020204020303" pitchFamily="34" charset="77"/>
                <a:ea typeface="Times New Roman" panose="02020603050405020304" pitchFamily="18" charset="0"/>
              </a:rPr>
              <a:t>Was wir für unsere Kinder sein möchten:</a:t>
            </a:r>
          </a:p>
          <a:p>
            <a:pPr marL="0" indent="0">
              <a:lnSpc>
                <a:spcPct val="130000"/>
              </a:lnSpc>
              <a:spcBef>
                <a:spcPts val="600"/>
              </a:spcBef>
              <a:buNone/>
            </a:pPr>
            <a:r>
              <a:rPr lang="de-AT" sz="1400" dirty="0">
                <a:solidFill>
                  <a:schemeClr val="bg1"/>
                </a:solidFill>
                <a:effectLst/>
                <a:latin typeface="Futura LT Pro Book" panose="020B0502020204020303" pitchFamily="34" charset="77"/>
                <a:ea typeface="Times New Roman" panose="02020603050405020304" pitchFamily="18" charset="0"/>
              </a:rPr>
              <a:t>Vorbilder, Unterstützer, Zuhörer, Tröster, </a:t>
            </a:r>
            <a:r>
              <a:rPr lang="de-AT" sz="1400" dirty="0" err="1">
                <a:solidFill>
                  <a:schemeClr val="bg1"/>
                </a:solidFill>
                <a:effectLst/>
                <a:latin typeface="Futura LT Pro Book" panose="020B0502020204020303" pitchFamily="34" charset="77"/>
                <a:ea typeface="Times New Roman" panose="02020603050405020304" pitchFamily="18" charset="0"/>
              </a:rPr>
              <a:t>Erfahrungsermöglicher</a:t>
            </a:r>
            <a:r>
              <a:rPr lang="de-AT" sz="1400" dirty="0">
                <a:solidFill>
                  <a:schemeClr val="bg1"/>
                </a:solidFill>
                <a:effectLst/>
                <a:latin typeface="Futura LT Pro Book" panose="020B0502020204020303" pitchFamily="34" charset="77"/>
                <a:ea typeface="Times New Roman" panose="02020603050405020304" pitchFamily="18" charset="0"/>
              </a:rPr>
              <a:t>, verantwortungsvolle Wegbegleiter, Vertrauenspersonen, kompetent, Lernbegleiter</a:t>
            </a:r>
          </a:p>
        </p:txBody>
      </p:sp>
      <p:sp>
        <p:nvSpPr>
          <p:cNvPr id="9" name="Titel 1">
            <a:extLst>
              <a:ext uri="{FF2B5EF4-FFF2-40B4-BE49-F238E27FC236}">
                <a16:creationId xmlns:a16="http://schemas.microsoft.com/office/drawing/2014/main" id="{2B835532-6108-0CD3-C60E-0B8A61A87B6B}"/>
              </a:ext>
            </a:extLst>
          </p:cNvPr>
          <p:cNvSpPr>
            <a:spLocks noGrp="1"/>
          </p:cNvSpPr>
          <p:nvPr>
            <p:ph type="title"/>
          </p:nvPr>
        </p:nvSpPr>
        <p:spPr>
          <a:xfrm>
            <a:off x="3161981" y="5349187"/>
            <a:ext cx="5868036" cy="1325563"/>
          </a:xfrm>
        </p:spPr>
        <p:txBody>
          <a:bodyPr>
            <a:normAutofit/>
          </a:bodyPr>
          <a:lstStyle/>
          <a:p>
            <a:pPr algn="ctr"/>
            <a:r>
              <a:rPr lang="de-AT" sz="2400" b="1" kern="0" dirty="0">
                <a:solidFill>
                  <a:srgbClr val="DBBDE3"/>
                </a:solidFill>
                <a:latin typeface="Futura LT Pro Book" panose="020B0502020204020303" pitchFamily="34" charset="77"/>
              </a:rPr>
              <a:t>7.  </a:t>
            </a:r>
            <a:r>
              <a:rPr lang="de-DE" sz="2400" b="1" kern="0" dirty="0">
                <a:solidFill>
                  <a:srgbClr val="DBBDE3"/>
                </a:solidFill>
                <a:latin typeface="Futura LT Pro Book" panose="020B0502020204020303" pitchFamily="34" charset="77"/>
              </a:rPr>
              <a:t>Rolle des </a:t>
            </a:r>
            <a:br>
              <a:rPr lang="de-DE" sz="2400" b="1" kern="0" dirty="0">
                <a:solidFill>
                  <a:srgbClr val="DBBDE3"/>
                </a:solidFill>
                <a:latin typeface="Futura LT Pro Book" panose="020B0502020204020303" pitchFamily="34" charset="77"/>
              </a:rPr>
            </a:br>
            <a:r>
              <a:rPr lang="de-DE" sz="2400" b="1" kern="0" dirty="0">
                <a:solidFill>
                  <a:srgbClr val="DBBDE3"/>
                </a:solidFill>
                <a:latin typeface="Futura LT Pro Book" panose="020B0502020204020303" pitchFamily="34" charset="77"/>
              </a:rPr>
              <a:t>pädagogischen Personals </a:t>
            </a:r>
          </a:p>
        </p:txBody>
      </p:sp>
    </p:spTree>
    <p:extLst>
      <p:ext uri="{BB962C8B-B14F-4D97-AF65-F5344CB8AC3E}">
        <p14:creationId xmlns:p14="http://schemas.microsoft.com/office/powerpoint/2010/main" val="315165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BACE3"/>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A023AA05-0343-0609-EF97-7601E70BDB00}"/>
              </a:ext>
            </a:extLst>
          </p:cNvPr>
          <p:cNvSpPr/>
          <p:nvPr/>
        </p:nvSpPr>
        <p:spPr>
          <a:xfrm>
            <a:off x="1325999" y="5007557"/>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1A1E69C1-8944-D17A-D1F0-0E4CFEE9ABA6}"/>
              </a:ext>
            </a:extLst>
          </p:cNvPr>
          <p:cNvSpPr>
            <a:spLocks noGrp="1"/>
          </p:cNvSpPr>
          <p:nvPr>
            <p:ph type="title"/>
          </p:nvPr>
        </p:nvSpPr>
        <p:spPr>
          <a:xfrm>
            <a:off x="3161981" y="5349187"/>
            <a:ext cx="5868036" cy="1325563"/>
          </a:xfrm>
        </p:spPr>
        <p:txBody>
          <a:bodyPr>
            <a:normAutofit/>
          </a:bodyPr>
          <a:lstStyle/>
          <a:p>
            <a:pPr algn="ctr"/>
            <a:r>
              <a:rPr lang="de-AT" sz="2400" b="1" kern="0" dirty="0">
                <a:solidFill>
                  <a:srgbClr val="BBACE3"/>
                </a:solidFill>
                <a:latin typeface="Futura LT Pro Book" panose="020B0502020204020303" pitchFamily="34" charset="77"/>
              </a:rPr>
              <a:t>8.  </a:t>
            </a:r>
            <a:r>
              <a:rPr lang="de-DE" sz="2400" b="1" kern="0" dirty="0">
                <a:solidFill>
                  <a:srgbClr val="BBACE3"/>
                </a:solidFill>
                <a:latin typeface="Futura LT Pro Book" panose="020B0502020204020303" pitchFamily="34" charset="77"/>
              </a:rPr>
              <a:t>Bildungspartnerschaft</a:t>
            </a:r>
          </a:p>
        </p:txBody>
      </p:sp>
      <p:sp>
        <p:nvSpPr>
          <p:cNvPr id="10" name="Textfeld 9">
            <a:extLst>
              <a:ext uri="{FF2B5EF4-FFF2-40B4-BE49-F238E27FC236}">
                <a16:creationId xmlns:a16="http://schemas.microsoft.com/office/drawing/2014/main" id="{4E4ADC55-38C4-1B0B-4731-6B9D14D4A54E}"/>
              </a:ext>
            </a:extLst>
          </p:cNvPr>
          <p:cNvSpPr txBox="1"/>
          <p:nvPr/>
        </p:nvSpPr>
        <p:spPr>
          <a:xfrm>
            <a:off x="839788" y="584376"/>
            <a:ext cx="6156436" cy="4726935"/>
          </a:xfrm>
          <a:prstGeom prst="rect">
            <a:avLst/>
          </a:prstGeom>
          <a:noFill/>
        </p:spPr>
        <p:txBody>
          <a:bodyPr wrap="square">
            <a:spAutoFit/>
          </a:bodyPr>
          <a:lstStyle/>
          <a:p>
            <a:pPr>
              <a:lnSpc>
                <a:spcPct val="130000"/>
              </a:lnSpc>
              <a:spcBef>
                <a:spcPts val="400"/>
              </a:spcBef>
            </a:pPr>
            <a:r>
              <a:rPr lang="de-AT" sz="1400" b="1" dirty="0">
                <a:solidFill>
                  <a:schemeClr val="bg1"/>
                </a:solidFill>
                <a:effectLst/>
                <a:latin typeface="Futura LT Pro Book" panose="020B0502020204020303" pitchFamily="34" charset="77"/>
                <a:ea typeface="Times New Roman" panose="02020603050405020304" pitchFamily="18" charset="0"/>
              </a:rPr>
              <a:t>Elternarbeit</a:t>
            </a:r>
          </a:p>
          <a:p>
            <a:pPr>
              <a:lnSpc>
                <a:spcPct val="130000"/>
              </a:lnSpc>
              <a:spcBef>
                <a:spcPts val="400"/>
              </a:spcBef>
            </a:pPr>
            <a:r>
              <a:rPr lang="de-AT" sz="1400" dirty="0">
                <a:solidFill>
                  <a:schemeClr val="bg1"/>
                </a:solidFill>
                <a:effectLst/>
                <a:latin typeface="Futura LT Pro Book" panose="020B0502020204020303" pitchFamily="34" charset="77"/>
                <a:ea typeface="Times New Roman" panose="02020603050405020304" pitchFamily="18" charset="0"/>
              </a:rPr>
              <a:t>Eine Bildungspartnerschaft zwischen Eltern/Erziehungsberechtigten und uns ist ein essenzieller Teil unserer Arbeit mit den Kindern. Um den Kindern bestmöglich gerecht zu werden ist ein regelmäßiger Austausch, Offenheit und gute Zusammenarbeit von großer Bedeutung. Folgende Möglichkeiten der Kooperation und des Austauschs gibt es in unserem Hort:</a:t>
            </a:r>
          </a:p>
          <a:p>
            <a:pPr marL="342900" lvl="0" indent="-342900">
              <a:lnSpc>
                <a:spcPct val="130000"/>
              </a:lnSpc>
              <a:spcBef>
                <a:spcPts val="400"/>
              </a:spcBef>
              <a:spcAft>
                <a:spcPts val="800"/>
              </a:spcAft>
              <a:buFont typeface="Calibri" panose="020F0502020204030204" pitchFamily="34" charset="0"/>
              <a:buChar char="-"/>
            </a:pPr>
            <a:r>
              <a:rPr lang="de-AT" sz="1400" b="0" dirty="0">
                <a:solidFill>
                  <a:schemeClr val="bg1"/>
                </a:solidFill>
                <a:effectLst/>
                <a:latin typeface="Futura LT Pro Book" panose="020B0502020204020303" pitchFamily="34" charset="77"/>
                <a:ea typeface="Calibri" panose="020F0502020204030204" pitchFamily="34" charset="0"/>
                <a:cs typeface="Calibri Light" panose="020F0302020204030204" pitchFamily="34" charset="0"/>
              </a:rPr>
              <a:t>Elternabende</a:t>
            </a:r>
            <a:endParaRPr lang="de-AT" sz="1400" b="1" dirty="0">
              <a:solidFill>
                <a:schemeClr val="bg1"/>
              </a:solidFill>
              <a:effectLst/>
              <a:latin typeface="Futura LT Pro Book" panose="020B0502020204020303" pitchFamily="34" charset="77"/>
              <a:ea typeface="Calibri" panose="020F0502020204030204" pitchFamily="34" charset="0"/>
              <a:cs typeface="Times New Roman" panose="02020603050405020304" pitchFamily="18" charset="0"/>
            </a:endParaRPr>
          </a:p>
          <a:p>
            <a:pPr marL="342900" lvl="0" indent="-342900">
              <a:lnSpc>
                <a:spcPct val="130000"/>
              </a:lnSpc>
              <a:spcBef>
                <a:spcPts val="400"/>
              </a:spcBef>
              <a:spcAft>
                <a:spcPts val="800"/>
              </a:spcAft>
              <a:buFont typeface="Calibri" panose="020F0502020204030204" pitchFamily="34" charset="0"/>
              <a:buChar char="-"/>
            </a:pPr>
            <a:r>
              <a:rPr lang="de-AT" sz="1400" b="0" dirty="0">
                <a:solidFill>
                  <a:schemeClr val="bg1"/>
                </a:solidFill>
                <a:effectLst/>
                <a:latin typeface="Futura LT Pro Book" panose="020B0502020204020303" pitchFamily="34" charset="77"/>
                <a:ea typeface="Calibri" panose="020F0502020204030204" pitchFamily="34" charset="0"/>
                <a:cs typeface="Calibri Light" panose="020F0302020204030204" pitchFamily="34" charset="0"/>
              </a:rPr>
              <a:t>Tür- &amp; Angelgespräche für den täglichen Austausch</a:t>
            </a:r>
            <a:endParaRPr lang="de-AT" sz="1400" b="1" dirty="0">
              <a:solidFill>
                <a:schemeClr val="bg1"/>
              </a:solidFill>
              <a:effectLst/>
              <a:latin typeface="Futura LT Pro Book" panose="020B0502020204020303" pitchFamily="34" charset="77"/>
              <a:ea typeface="Calibri" panose="020F0502020204030204" pitchFamily="34" charset="0"/>
              <a:cs typeface="Times New Roman" panose="02020603050405020304" pitchFamily="18" charset="0"/>
            </a:endParaRPr>
          </a:p>
          <a:p>
            <a:pPr marL="342900" lvl="0" indent="-342900">
              <a:lnSpc>
                <a:spcPct val="130000"/>
              </a:lnSpc>
              <a:spcBef>
                <a:spcPts val="400"/>
              </a:spcBef>
              <a:spcAft>
                <a:spcPts val="800"/>
              </a:spcAft>
              <a:buFont typeface="Calibri" panose="020F0502020204030204" pitchFamily="34" charset="0"/>
              <a:buChar char="-"/>
            </a:pPr>
            <a:r>
              <a:rPr lang="de-AT" sz="1400" b="0" dirty="0">
                <a:solidFill>
                  <a:schemeClr val="bg1"/>
                </a:solidFill>
                <a:effectLst/>
                <a:latin typeface="Futura LT Pro Book" panose="020B0502020204020303" pitchFamily="34" charset="77"/>
                <a:ea typeface="Calibri" panose="020F0502020204030204" pitchFamily="34" charset="0"/>
                <a:cs typeface="Calibri Light" panose="020F0302020204030204" pitchFamily="34" charset="0"/>
              </a:rPr>
              <a:t>Einzelgespräche in einem offenen, wertschätzenden Rahmen</a:t>
            </a:r>
            <a:endParaRPr lang="de-AT" sz="1400" b="1" dirty="0">
              <a:solidFill>
                <a:schemeClr val="bg1"/>
              </a:solidFill>
              <a:effectLst/>
              <a:latin typeface="Futura LT Pro Book" panose="020B0502020204020303" pitchFamily="34" charset="77"/>
              <a:ea typeface="Calibri" panose="020F0502020204030204" pitchFamily="34" charset="0"/>
              <a:cs typeface="Times New Roman" panose="02020603050405020304" pitchFamily="18" charset="0"/>
            </a:endParaRPr>
          </a:p>
          <a:p>
            <a:pPr marL="342900" lvl="0" indent="-342900">
              <a:lnSpc>
                <a:spcPct val="130000"/>
              </a:lnSpc>
              <a:spcBef>
                <a:spcPts val="400"/>
              </a:spcBef>
              <a:spcAft>
                <a:spcPts val="800"/>
              </a:spcAft>
              <a:buFont typeface="Calibri" panose="020F0502020204030204" pitchFamily="34" charset="0"/>
              <a:buChar char="-"/>
            </a:pPr>
            <a:r>
              <a:rPr lang="de-AT" sz="1400" b="0" dirty="0">
                <a:solidFill>
                  <a:schemeClr val="bg1"/>
                </a:solidFill>
                <a:effectLst/>
                <a:latin typeface="Futura LT Pro Book" panose="020B0502020204020303" pitchFamily="34" charset="77"/>
                <a:ea typeface="Calibri" panose="020F0502020204030204" pitchFamily="34" charset="0"/>
                <a:cs typeface="Calibri Light" panose="020F0302020204030204" pitchFamily="34" charset="0"/>
              </a:rPr>
              <a:t>Telefonate und Informationen über die Hort-App</a:t>
            </a:r>
            <a:endParaRPr lang="de-AT" sz="1400" b="1" dirty="0">
              <a:solidFill>
                <a:schemeClr val="bg1"/>
              </a:solidFill>
              <a:effectLst/>
              <a:latin typeface="Futura LT Pro Book" panose="020B0502020204020303" pitchFamily="34" charset="77"/>
              <a:ea typeface="Calibri" panose="020F0502020204030204" pitchFamily="34" charset="0"/>
              <a:cs typeface="Times New Roman" panose="02020603050405020304" pitchFamily="18" charset="0"/>
            </a:endParaRPr>
          </a:p>
          <a:p>
            <a:pPr marL="342900" lvl="0" indent="-342900">
              <a:lnSpc>
                <a:spcPct val="130000"/>
              </a:lnSpc>
              <a:spcBef>
                <a:spcPts val="400"/>
              </a:spcBef>
              <a:spcAft>
                <a:spcPts val="800"/>
              </a:spcAft>
              <a:buFont typeface="Calibri" panose="020F0502020204030204" pitchFamily="34" charset="0"/>
              <a:buChar char="-"/>
            </a:pPr>
            <a:r>
              <a:rPr lang="de-AT" sz="1400" b="0" dirty="0" err="1">
                <a:solidFill>
                  <a:schemeClr val="bg1"/>
                </a:solidFill>
                <a:effectLst/>
                <a:latin typeface="Futura LT Pro Book" panose="020B0502020204020303" pitchFamily="34" charset="77"/>
                <a:ea typeface="Calibri" panose="020F0502020204030204" pitchFamily="34" charset="0"/>
                <a:cs typeface="Calibri Light" panose="020F0302020204030204" pitchFamily="34" charset="0"/>
              </a:rPr>
              <a:t>Hortheft</a:t>
            </a:r>
            <a:r>
              <a:rPr lang="de-AT" sz="1400" b="0" dirty="0">
                <a:solidFill>
                  <a:schemeClr val="bg1"/>
                </a:solidFill>
                <a:effectLst/>
                <a:latin typeface="Futura LT Pro Book" panose="020B0502020204020303" pitchFamily="34" charset="77"/>
                <a:ea typeface="Calibri" panose="020F0502020204030204" pitchFamily="34" charset="0"/>
                <a:cs typeface="Calibri Light" panose="020F0302020204030204" pitchFamily="34" charset="0"/>
              </a:rPr>
              <a:t> für Hausübungen und Informationen</a:t>
            </a:r>
          </a:p>
          <a:p>
            <a:pPr marL="342900" indent="-342900">
              <a:lnSpc>
                <a:spcPct val="130000"/>
              </a:lnSpc>
              <a:spcBef>
                <a:spcPts val="400"/>
              </a:spcBef>
              <a:spcAft>
                <a:spcPts val="800"/>
              </a:spcAft>
              <a:buFont typeface="Calibri" panose="020F0502020204030204" pitchFamily="34" charset="0"/>
              <a:buChar char="-"/>
            </a:pPr>
            <a:r>
              <a:rPr lang="de-AT" sz="1400" b="0" dirty="0">
                <a:solidFill>
                  <a:schemeClr val="bg1"/>
                </a:solidFill>
                <a:effectLst/>
                <a:latin typeface="Futura LT Pro Book" panose="020B0502020204020303" pitchFamily="34" charset="77"/>
                <a:ea typeface="Calibri" panose="020F0502020204030204" pitchFamily="34" charset="0"/>
                <a:cs typeface="Calibri Light" panose="020F0302020204030204" pitchFamily="34" charset="0"/>
              </a:rPr>
              <a:t>Gemeinsame Feste wie z.B. Martinsfest</a:t>
            </a:r>
            <a:endParaRPr lang="de-AT" sz="1400" b="1" dirty="0">
              <a:solidFill>
                <a:schemeClr val="bg1"/>
              </a:solidFill>
              <a:effectLst/>
              <a:latin typeface="Futura LT Pro Book" panose="020B0502020204020303" pitchFamily="34" charset="77"/>
              <a:ea typeface="Calibri" panose="020F0502020204030204" pitchFamily="34" charset="0"/>
              <a:cs typeface="Times New Roman" panose="02020603050405020304" pitchFamily="18" charset="0"/>
            </a:endParaRPr>
          </a:p>
          <a:p>
            <a:pPr marL="342900" lvl="0" indent="-342900">
              <a:lnSpc>
                <a:spcPct val="130000"/>
              </a:lnSpc>
              <a:spcBef>
                <a:spcPts val="400"/>
              </a:spcBef>
              <a:spcAft>
                <a:spcPts val="800"/>
              </a:spcAft>
              <a:buFont typeface="Calibri" panose="020F0502020204030204" pitchFamily="34" charset="0"/>
              <a:buChar char="-"/>
            </a:pPr>
            <a:r>
              <a:rPr lang="de-AT" sz="1400" b="0" dirty="0">
                <a:solidFill>
                  <a:schemeClr val="bg1"/>
                </a:solidFill>
                <a:effectLst/>
                <a:latin typeface="Futura LT Pro Book" panose="020B0502020204020303" pitchFamily="34" charset="77"/>
                <a:ea typeface="Calibri" panose="020F0502020204030204" pitchFamily="34" charset="0"/>
                <a:cs typeface="Calibri Light" panose="020F0302020204030204" pitchFamily="34" charset="0"/>
              </a:rPr>
              <a:t>Fotowand</a:t>
            </a:r>
            <a:endParaRPr lang="de-AT" sz="1400" b="1" dirty="0">
              <a:solidFill>
                <a:schemeClr val="bg1"/>
              </a:solidFill>
              <a:effectLst/>
              <a:latin typeface="Futura LT Pro Book" panose="020B0502020204020303" pitchFamily="34" charset="77"/>
              <a:ea typeface="Calibri" panose="020F0502020204030204" pitchFamily="34" charset="0"/>
              <a:cs typeface="Times New Roman" panose="02020603050405020304" pitchFamily="18" charset="0"/>
            </a:endParaRPr>
          </a:p>
        </p:txBody>
      </p:sp>
      <p:sp>
        <p:nvSpPr>
          <p:cNvPr id="6" name="Textfeld 5">
            <a:extLst>
              <a:ext uri="{FF2B5EF4-FFF2-40B4-BE49-F238E27FC236}">
                <a16:creationId xmlns:a16="http://schemas.microsoft.com/office/drawing/2014/main" id="{6E0C1D17-E61E-6E0F-BB7D-8D71AB1CD3CA}"/>
              </a:ext>
            </a:extLst>
          </p:cNvPr>
          <p:cNvSpPr txBox="1"/>
          <p:nvPr/>
        </p:nvSpPr>
        <p:spPr>
          <a:xfrm>
            <a:off x="7969194" y="584376"/>
            <a:ext cx="3383018" cy="3863622"/>
          </a:xfrm>
          <a:prstGeom prst="rect">
            <a:avLst/>
          </a:prstGeom>
          <a:noFill/>
        </p:spPr>
        <p:txBody>
          <a:bodyPr wrap="square">
            <a:spAutoFit/>
          </a:bodyPr>
          <a:lstStyle/>
          <a:p>
            <a:pPr algn="just">
              <a:lnSpc>
                <a:spcPct val="130000"/>
              </a:lnSpc>
              <a:spcBef>
                <a:spcPts val="400"/>
              </a:spcBef>
              <a:spcAft>
                <a:spcPts val="1200"/>
              </a:spcAft>
            </a:pPr>
            <a:r>
              <a:rPr lang="de-AT" sz="1400" b="1" dirty="0">
                <a:solidFill>
                  <a:schemeClr val="bg1"/>
                </a:solidFill>
                <a:latin typeface="Futura LT Pro Book" panose="020B0502020204020303" pitchFamily="34" charset="77"/>
              </a:rPr>
              <a:t>Kontakt zur Schule                 </a:t>
            </a:r>
          </a:p>
          <a:p>
            <a:pPr algn="just">
              <a:lnSpc>
                <a:spcPct val="130000"/>
              </a:lnSpc>
              <a:spcBef>
                <a:spcPts val="400"/>
              </a:spcBef>
              <a:spcAft>
                <a:spcPts val="1200"/>
              </a:spcAft>
            </a:pPr>
            <a:r>
              <a:rPr lang="de-AT" sz="1400" dirty="0">
                <a:solidFill>
                  <a:schemeClr val="bg1"/>
                </a:solidFill>
                <a:latin typeface="Futura LT Pro Book" panose="020B0502020204020303" pitchFamily="34" charset="77"/>
              </a:rPr>
              <a:t>Um die Kinder bestmöglich schulisch begleiten zu können, sind wir, mit dem Einverständnis der Eltern, in regelmäßigem Austausch mit der Volksschule Johannes-Messner und der Volksschule Hans-Sachs.</a:t>
            </a:r>
          </a:p>
          <a:p>
            <a:pPr algn="just">
              <a:lnSpc>
                <a:spcPct val="130000"/>
              </a:lnSpc>
              <a:spcBef>
                <a:spcPts val="400"/>
              </a:spcBef>
            </a:pPr>
            <a:r>
              <a:rPr lang="de-AT" sz="1400" dirty="0">
                <a:solidFill>
                  <a:schemeClr val="bg1"/>
                </a:solidFill>
                <a:latin typeface="Futura LT Pro Book" panose="020B0502020204020303" pitchFamily="34" charset="77"/>
              </a:rPr>
              <a:t>Die PädagogInnen im Hort tauschen sich mit den Direktoren und </a:t>
            </a:r>
            <a:r>
              <a:rPr lang="de-AT" sz="1400" dirty="0" err="1">
                <a:solidFill>
                  <a:schemeClr val="bg1"/>
                </a:solidFill>
                <a:latin typeface="Futura LT Pro Book" panose="020B0502020204020303" pitchFamily="34" charset="77"/>
              </a:rPr>
              <a:t>Lehrer:innen</a:t>
            </a:r>
            <a:r>
              <a:rPr lang="de-AT" sz="1400" dirty="0">
                <a:solidFill>
                  <a:schemeClr val="bg1"/>
                </a:solidFill>
                <a:latin typeface="Futura LT Pro Book" panose="020B0502020204020303" pitchFamily="34" charset="77"/>
              </a:rPr>
              <a:t> über Unterstützungsmöglichkeiten und Ideen zur Förderung der Kinder aus.</a:t>
            </a:r>
          </a:p>
        </p:txBody>
      </p:sp>
    </p:spTree>
    <p:extLst>
      <p:ext uri="{BB962C8B-B14F-4D97-AF65-F5344CB8AC3E}">
        <p14:creationId xmlns:p14="http://schemas.microsoft.com/office/powerpoint/2010/main" val="2105999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4C5FE"/>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B4C5FE"/>
                </a:solidFill>
                <a:latin typeface="Futura LT Pro Book" panose="020B0502020204020303" pitchFamily="34" charset="77"/>
              </a:rPr>
              <a:t>9.  Unsere Pädagogik</a:t>
            </a:r>
            <a:endParaRPr lang="de-DE" sz="2400" b="1" dirty="0">
              <a:solidFill>
                <a:srgbClr val="B4C5FE"/>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66781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rPr>
              <a:t>Bildungsbereiche laut Bildungsrahmenplan </a:t>
            </a:r>
            <a:endParaRPr lang="de-AT" sz="1400" dirty="0">
              <a:solidFill>
                <a:srgbClr val="B4C5FE"/>
              </a:solidFill>
              <a:effectLst/>
              <a:latin typeface="Futura LT Pro Book" panose="020B0502020204020303" pitchFamily="34" charset="77"/>
              <a:ea typeface="Times New Roman" panose="02020603050405020304" pitchFamily="18" charset="0"/>
            </a:endParaRPr>
          </a:p>
          <a:p>
            <a:pPr marL="0" indent="0" algn="just">
              <a:lnSpc>
                <a:spcPct val="150000"/>
              </a:lnSpc>
              <a:buNone/>
            </a:pPr>
            <a:r>
              <a:rPr lang="de-AT" sz="1400" dirty="0">
                <a:solidFill>
                  <a:srgbClr val="B4C5FE"/>
                </a:solidFill>
                <a:effectLst/>
                <a:latin typeface="Futura LT Pro Book" panose="020B0502020204020303" pitchFamily="34" charset="77"/>
                <a:ea typeface="Times New Roman" panose="02020603050405020304" pitchFamily="18" charset="0"/>
              </a:rPr>
              <a:t>Der bundesländerübergreifende Bildungsrahmenplan für elementare Bildungseinrichtungen dient uns als Richtlinie für unsere pädagogische Arbeit. Die darin enthaltenen Bildungsbereiche ermöglichen den Kindern ganzheitliche Bildungsprozesse und individuelles Lernen mit allen Sinnen, motorischen, sozial-emotionalen und kognitiven Fähigkeiten. Im Hort beziehen wir alle Bereiche in unsere Arbeit mit ein und fördern dabei die Selbst-, Sozial- und Sachkompetenz der Kinder.</a:t>
            </a:r>
          </a:p>
          <a:p>
            <a:pPr marL="0" indent="0" algn="just">
              <a:lnSpc>
                <a:spcPct val="150000"/>
              </a:lnSpc>
              <a:buNone/>
            </a:pPr>
            <a:r>
              <a:rPr lang="de-AT" sz="1400" dirty="0">
                <a:solidFill>
                  <a:srgbClr val="B4C5FE"/>
                </a:solidFill>
                <a:effectLst/>
                <a:latin typeface="Futura LT Pro Book" panose="020B0502020204020303" pitchFamily="34" charset="77"/>
                <a:ea typeface="Times New Roman" panose="02020603050405020304" pitchFamily="18" charset="0"/>
              </a:rPr>
              <a:t>Im Folgenden möchten wir unsere jeweiligen Schwerpunkte und die praktische Umsetzung der Bildungsbereiche in unserem Hort darstellen:</a:t>
            </a:r>
          </a:p>
        </p:txBody>
      </p:sp>
    </p:spTree>
    <p:extLst>
      <p:ext uri="{BB962C8B-B14F-4D97-AF65-F5344CB8AC3E}">
        <p14:creationId xmlns:p14="http://schemas.microsoft.com/office/powerpoint/2010/main" val="2363129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4C5FE"/>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B4C5FE"/>
                </a:solidFill>
                <a:latin typeface="Futura LT Pro Book" panose="020B0502020204020303" pitchFamily="34" charset="77"/>
              </a:rPr>
              <a:t>9.1  Ethik und Gesellschaft</a:t>
            </a:r>
            <a:r>
              <a:rPr lang="de-AT" sz="2400" b="1" kern="0" dirty="0">
                <a:solidFill>
                  <a:srgbClr val="B4C5FE"/>
                </a:solidFill>
                <a:latin typeface="Futura LT Pro Book" panose="020B0502020204020303" pitchFamily="34" charset="77"/>
              </a:rPr>
              <a:t> </a:t>
            </a:r>
            <a:endParaRPr lang="de-DE" sz="2400" b="1" dirty="0">
              <a:solidFill>
                <a:srgbClr val="B4C5FE"/>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66781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600"/>
              </a:spcBef>
              <a:buNone/>
            </a:pPr>
            <a:r>
              <a:rPr lang="de-AT" sz="1400" dirty="0">
                <a:solidFill>
                  <a:srgbClr val="B4C5FE"/>
                </a:solidFill>
                <a:effectLst/>
                <a:latin typeface="Futura LT Pro Book" panose="020B0502020204020303" pitchFamily="34" charset="77"/>
                <a:ea typeface="Times New Roman" panose="02020603050405020304" pitchFamily="18" charset="0"/>
              </a:rPr>
              <a:t>In unserem Hort findet ein respektvolles und wertschätzendes Miteinander statt. Jedes Kind ist willkommen, wird akzeptiert und miteinbezogen. Sowohl die eigene als auch fremde Kulturen werden kennengelernt und akzeptiert. Wir leben den Kindern gesellschaftliche Werte und Normen vor und geben ihnen diese auf ihren Lebensweg mit. Kinder dürfen im Hort Fragen stellen, mitreden und mitentscheiden.</a:t>
            </a:r>
          </a:p>
          <a:p>
            <a:pPr marL="0" indent="0">
              <a:lnSpc>
                <a:spcPct val="130000"/>
              </a:lnSpc>
              <a:spcBef>
                <a:spcPts val="600"/>
              </a:spcBef>
              <a:buNone/>
            </a:pPr>
            <a:r>
              <a:rPr lang="de-AT" sz="1400" b="1" dirty="0">
                <a:solidFill>
                  <a:srgbClr val="B4C5FE"/>
                </a:solidFill>
                <a:effectLst/>
                <a:latin typeface="Futura LT Pro Book" panose="020B0502020204020303" pitchFamily="34" charset="77"/>
                <a:ea typeface="Times New Roman" panose="02020603050405020304" pitchFamily="18" charset="0"/>
              </a:rPr>
              <a:t>Hier ein paar Beispiele aus unserem Hort zu diesem Bereich:</a:t>
            </a:r>
          </a:p>
          <a:p>
            <a:pPr>
              <a:lnSpc>
                <a:spcPct val="130000"/>
              </a:lnSpc>
              <a:spcBef>
                <a:spcPts val="6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Verschiedenste Feste, Feiern und Tradition des Jahreskreis: z.B. St. Martin, Advent, Ostern, </a:t>
            </a:r>
            <a:r>
              <a:rPr lang="de-AT" sz="1400" b="0" dirty="0" err="1">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uvm</a:t>
            </a: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a:t>
            </a:r>
            <a:endParaRPr lang="de-AT" sz="1400" b="1" dirty="0">
              <a:solidFill>
                <a:srgbClr val="B4C5FE"/>
              </a:solidFill>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6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Monatsgeburtstagsfeiern wo die betreffenden Kinder gefeiert werden</a:t>
            </a:r>
            <a:endParaRPr lang="de-AT" sz="1400" b="1" dirty="0">
              <a:solidFill>
                <a:srgbClr val="B4C5FE"/>
              </a:solidFill>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6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Familienfest</a:t>
            </a:r>
            <a:endParaRPr lang="de-AT" sz="1400" b="1" dirty="0">
              <a:solidFill>
                <a:srgbClr val="B4C5FE"/>
              </a:solidFill>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6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Kinderkonferenz</a:t>
            </a:r>
            <a:endParaRPr lang="de-AT" sz="1400" b="1" dirty="0">
              <a:solidFill>
                <a:srgbClr val="B4C5FE"/>
              </a:solidFill>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6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Gemeinsames Essen &amp; Jausnen</a:t>
            </a:r>
            <a:endParaRPr lang="de-AT" sz="1400" b="1" dirty="0">
              <a:solidFill>
                <a:srgbClr val="B4C5FE"/>
              </a:solidFill>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6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Begrüßung &amp; Verabschiedung</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3002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4C5FE"/>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AADFE199-2E9A-BBB2-5E0D-AAD24ABDA4CF}"/>
              </a:ext>
            </a:extLst>
          </p:cNvPr>
          <p:cNvSpPr/>
          <p:nvPr/>
        </p:nvSpPr>
        <p:spPr>
          <a:xfrm>
            <a:off x="550863"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167930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B4C5FE"/>
                </a:solidFill>
                <a:latin typeface="Futura LT Pro Book" panose="020B0502020204020303" pitchFamily="34" charset="77"/>
              </a:rPr>
              <a:t>9.2  Emotionen und soziale Beziehungen</a:t>
            </a:r>
            <a:r>
              <a:rPr lang="de-AT" sz="2400" b="1" kern="0" dirty="0">
                <a:solidFill>
                  <a:srgbClr val="B4C5FE"/>
                </a:solidFill>
                <a:latin typeface="Futura LT Pro Book" panose="020B0502020204020303" pitchFamily="34" charset="77"/>
              </a:rPr>
              <a:t> </a:t>
            </a:r>
            <a:endParaRPr lang="de-DE" sz="2400" b="1" dirty="0">
              <a:solidFill>
                <a:srgbClr val="B4C5FE"/>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1679308" y="1520825"/>
            <a:ext cx="6311141"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600"/>
              </a:spcBef>
              <a:buNone/>
            </a:pPr>
            <a:r>
              <a:rPr lang="de-AT" sz="1400" dirty="0">
                <a:solidFill>
                  <a:srgbClr val="B4C5FE"/>
                </a:solidFill>
                <a:effectLst/>
                <a:latin typeface="Futura LT Pro Book" panose="020B0502020204020303" pitchFamily="34" charset="77"/>
                <a:ea typeface="Times New Roman" panose="02020603050405020304" pitchFamily="18" charset="0"/>
              </a:rPr>
              <a:t>Kinder sind von Anfang an soziale Wesen, die in Beziehungen zu anderen sind. Daher ist es im Hort wichtig, dass Freundschaften gepflegt, der Umgang mit Konflikten gelernt und Respekt, Wertschätzung und ein Miteinander gelebt werden.</a:t>
            </a:r>
          </a:p>
          <a:p>
            <a:pPr marL="0" indent="0">
              <a:lnSpc>
                <a:spcPct val="130000"/>
              </a:lnSpc>
              <a:spcBef>
                <a:spcPts val="600"/>
              </a:spcBef>
              <a:buNone/>
            </a:pPr>
            <a:r>
              <a:rPr lang="de-AT" sz="1400" dirty="0">
                <a:solidFill>
                  <a:srgbClr val="B4C5FE"/>
                </a:solidFill>
                <a:effectLst/>
                <a:latin typeface="Futura LT Pro Book" panose="020B0502020204020303" pitchFamily="34" charset="77"/>
                <a:ea typeface="Times New Roman" panose="02020603050405020304" pitchFamily="18" charset="0"/>
              </a:rPr>
              <a:t>Die Kinder dürfen Emotionen zulassen, diese kennen lernen und lernen damit umzugehen.</a:t>
            </a:r>
          </a:p>
          <a:p>
            <a:pPr marL="0" indent="0">
              <a:lnSpc>
                <a:spcPct val="130000"/>
              </a:lnSpc>
              <a:spcBef>
                <a:spcPts val="600"/>
              </a:spcBef>
              <a:buNone/>
            </a:pPr>
            <a:r>
              <a:rPr lang="de-AT" sz="1400" b="1" dirty="0">
                <a:solidFill>
                  <a:srgbClr val="B4C5FE"/>
                </a:solidFill>
                <a:effectLst/>
                <a:latin typeface="Futura LT Pro Book" panose="020B0502020204020303" pitchFamily="34" charset="77"/>
                <a:ea typeface="Times New Roman" panose="02020603050405020304" pitchFamily="18" charset="0"/>
              </a:rPr>
              <a:t>So wird dieser Bildungsbereich im Hort umgesetzt:</a:t>
            </a:r>
          </a:p>
          <a:p>
            <a:pPr>
              <a:lnSpc>
                <a:spcPct val="130000"/>
              </a:lnSpc>
              <a:spcBef>
                <a:spcPts val="6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Kennenlern- und Vertrauensspiele</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6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Kooperative Spiele/Spiele zur Förderung des Gruppengefühls</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6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Umgang mit und Ausdruck von Emotionen in Form von Musik, Rhythmik, Gestalten, Büchern, Gesprächen, Bewegung, Geschichten, Spielen, </a:t>
            </a:r>
            <a:r>
              <a:rPr lang="de-AT" sz="1400" b="0" dirty="0" err="1">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uvm</a:t>
            </a: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6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Rollenspiele (Puppen, Spielfiguren, </a:t>
            </a:r>
            <a:r>
              <a:rPr lang="de-AT" sz="1400" b="0" dirty="0" err="1">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Verkleidebox</a:t>
            </a: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 </a:t>
            </a:r>
            <a:r>
              <a:rPr lang="de-AT" sz="1400" b="0" dirty="0" err="1">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uvm</a:t>
            </a: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6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Massage- &amp; Klanggeschichten, Fantasiereisen</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5804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4C5FE"/>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BE2CE8E-0BBA-5F18-9A15-A9B127A4CE24}"/>
              </a:ext>
            </a:extLst>
          </p:cNvPr>
          <p:cNvSpPr/>
          <p:nvPr/>
        </p:nvSpPr>
        <p:spPr>
          <a:xfrm>
            <a:off x="989775"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2118220"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B4C5FE"/>
                </a:solidFill>
                <a:latin typeface="Futura LT Pro Book" panose="020B0502020204020303" pitchFamily="34" charset="77"/>
              </a:rPr>
              <a:t>9.3  Kommunikation und Sprache</a:t>
            </a:r>
            <a:r>
              <a:rPr lang="de-AT" sz="2400" b="1" kern="0" dirty="0">
                <a:solidFill>
                  <a:srgbClr val="B4C5FE"/>
                </a:solidFill>
                <a:latin typeface="Futura LT Pro Book" panose="020B0502020204020303" pitchFamily="34" charset="77"/>
              </a:rPr>
              <a:t> </a:t>
            </a:r>
            <a:endParaRPr lang="de-DE" sz="2400" b="1" dirty="0">
              <a:solidFill>
                <a:srgbClr val="B4C5FE"/>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2118220" y="1520825"/>
            <a:ext cx="66781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600"/>
              </a:spcBef>
              <a:buNone/>
            </a:pPr>
            <a:r>
              <a:rPr lang="de-AT" sz="1400" dirty="0">
                <a:solidFill>
                  <a:srgbClr val="B4C5FE"/>
                </a:solidFill>
                <a:effectLst/>
                <a:latin typeface="Futura LT Pro Book" panose="020B0502020204020303" pitchFamily="34" charset="77"/>
                <a:ea typeface="Times New Roman" panose="02020603050405020304" pitchFamily="18" charset="0"/>
              </a:rPr>
              <a:t>Kommunikation ist ein Grundstein unseres menschlichen Miteinanders, sowohl verbal als auch nonverbal. Kinder stellen Fragen, teilen sich mit, äußern Gefühle – daher wird die Kommunikation im Hort sehr unterstützt. Sprachanlässe werden geboren.</a:t>
            </a:r>
          </a:p>
          <a:p>
            <a:pPr marL="0" indent="0">
              <a:lnSpc>
                <a:spcPct val="130000"/>
              </a:lnSpc>
              <a:spcBef>
                <a:spcPts val="600"/>
              </a:spcBef>
              <a:buNone/>
            </a:pPr>
            <a:r>
              <a:rPr lang="de-AT" sz="1400" b="1" dirty="0">
                <a:solidFill>
                  <a:srgbClr val="B4C5FE"/>
                </a:solidFill>
                <a:effectLst/>
                <a:latin typeface="Futura LT Pro Book" panose="020B0502020204020303" pitchFamily="34" charset="77"/>
                <a:ea typeface="Times New Roman" panose="02020603050405020304" pitchFamily="18" charset="0"/>
              </a:rPr>
              <a:t>So wird dieser Bildungsbereich im Hort umgesetzt:</a:t>
            </a:r>
          </a:p>
          <a:p>
            <a:pPr>
              <a:lnSpc>
                <a:spcPct val="130000"/>
              </a:lnSpc>
              <a:spcBef>
                <a:spcPts val="6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Ausreichendes Sprachförder- &amp; Lernmaterial</a:t>
            </a:r>
            <a:endParaRPr lang="de-AT" sz="1400" b="1" dirty="0">
              <a:solidFill>
                <a:srgbClr val="B4C5FE"/>
              </a:solidFill>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6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Zahlreiche Bücher zu den verschiedensten Themen</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6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Erzählen von Geschichten, Singen von Liedern</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6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Bücherkiste der Stadtbücherei</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6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Rollenspiele, Kasperltheater</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6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Zuhören und Erzählen lassen</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6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Rätsel- &amp; Ratespiele</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6818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4C5FE"/>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E5F33D5-BE1E-C9B0-9697-A98F7615933F}"/>
              </a:ext>
            </a:extLst>
          </p:cNvPr>
          <p:cNvSpPr/>
          <p:nvPr/>
        </p:nvSpPr>
        <p:spPr>
          <a:xfrm>
            <a:off x="1556703"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26851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B4C5FE"/>
                </a:solidFill>
                <a:latin typeface="Futura LT Pro Book" panose="020B0502020204020303" pitchFamily="34" charset="77"/>
              </a:rPr>
              <a:t>9.4  Bewegung und Gesundheit</a:t>
            </a:r>
            <a:r>
              <a:rPr lang="de-AT" sz="2400" b="1" kern="0" dirty="0">
                <a:solidFill>
                  <a:srgbClr val="B4C5FE"/>
                </a:solidFill>
                <a:latin typeface="Futura LT Pro Book" panose="020B0502020204020303" pitchFamily="34" charset="77"/>
              </a:rPr>
              <a:t> </a:t>
            </a:r>
            <a:endParaRPr lang="de-DE" sz="2400" b="1" dirty="0">
              <a:solidFill>
                <a:srgbClr val="B4C5FE"/>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2685148" y="1520825"/>
            <a:ext cx="66781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400"/>
              </a:spcBef>
              <a:buNone/>
            </a:pPr>
            <a:r>
              <a:rPr lang="de-AT" sz="1400" dirty="0">
                <a:solidFill>
                  <a:srgbClr val="B4C5FE"/>
                </a:solidFill>
                <a:effectLst/>
                <a:latin typeface="Futura LT Pro Book" panose="020B0502020204020303" pitchFamily="34" charset="77"/>
                <a:ea typeface="Times New Roman" panose="02020603050405020304" pitchFamily="18" charset="0"/>
              </a:rPr>
              <a:t>Bewegung ist uns im Hort ein großes Anliegen. Nach der Schule und der Hausübung sollen die Kinder ihrem Bewegungsdrang nachkommen dürfen – vor allem möglichst viel Bewegung an der frischen Luft möchten wir den </a:t>
            </a:r>
            <a:r>
              <a:rPr lang="de-AT" sz="1400" dirty="0" err="1">
                <a:solidFill>
                  <a:srgbClr val="B4C5FE"/>
                </a:solidFill>
                <a:effectLst/>
                <a:latin typeface="Futura LT Pro Book" panose="020B0502020204020303" pitchFamily="34" charset="77"/>
                <a:ea typeface="Times New Roman" panose="02020603050405020304" pitchFamily="18" charset="0"/>
              </a:rPr>
              <a:t>Schüler:innen</a:t>
            </a:r>
            <a:r>
              <a:rPr lang="de-AT" sz="1400" dirty="0">
                <a:solidFill>
                  <a:srgbClr val="B4C5FE"/>
                </a:solidFill>
                <a:effectLst/>
                <a:latin typeface="Futura LT Pro Book" panose="020B0502020204020303" pitchFamily="34" charset="77"/>
                <a:ea typeface="Times New Roman" panose="02020603050405020304" pitchFamily="18" charset="0"/>
              </a:rPr>
              <a:t> ermöglichen. Somit ist ein Ausgleich für Körper und Psyche</a:t>
            </a:r>
          </a:p>
          <a:p>
            <a:pPr marL="0" indent="0">
              <a:lnSpc>
                <a:spcPct val="120000"/>
              </a:lnSpc>
              <a:spcBef>
                <a:spcPts val="400"/>
              </a:spcBef>
              <a:buNone/>
            </a:pPr>
            <a:r>
              <a:rPr lang="de-AT" sz="1400" b="1" dirty="0">
                <a:solidFill>
                  <a:srgbClr val="B4C5FE"/>
                </a:solidFill>
                <a:effectLst/>
                <a:latin typeface="Futura LT Pro Book" panose="020B0502020204020303" pitchFamily="34" charset="77"/>
                <a:ea typeface="Times New Roman" panose="02020603050405020304" pitchFamily="18" charset="0"/>
              </a:rPr>
              <a:t>Hier ein paar Beispiele aus unserem Hort zu diesem Bereich:</a:t>
            </a:r>
          </a:p>
          <a:p>
            <a:pPr>
              <a:lnSpc>
                <a:spcPct val="120000"/>
              </a:lnSpc>
              <a:spcBef>
                <a:spcPts val="4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Wühlwanne, Knetmasse</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20000"/>
              </a:lnSpc>
              <a:spcBef>
                <a:spcPts val="4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Rhythmik &amp; Bewegungslieder</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20000"/>
              </a:lnSpc>
              <a:spcBef>
                <a:spcPts val="4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Bewegung im Turnsaal (Spiele, Bewegungsbaustellen, </a:t>
            </a:r>
            <a:r>
              <a:rPr lang="de-AT" sz="1400" b="0" dirty="0" err="1">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uvm</a:t>
            </a: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20000"/>
              </a:lnSpc>
              <a:spcBef>
                <a:spcPts val="4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Bewegung am Gang (Rollbretter, Papierflieger, Hüpfbälle)</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20000"/>
              </a:lnSpc>
              <a:spcBef>
                <a:spcPts val="4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Bewegung im Garten (Ball- &amp; Fangspiele, Sandkiste, Fahrzeuge, Seilspringen, </a:t>
            </a:r>
            <a:r>
              <a:rPr lang="de-AT" sz="1400" b="0" dirty="0" err="1">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uvm</a:t>
            </a: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20000"/>
              </a:lnSpc>
              <a:spcBef>
                <a:spcPts val="4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Ausflugsfreitag</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20000"/>
              </a:lnSpc>
              <a:spcBef>
                <a:spcPts val="4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Hygiene (Hände waschen, usw.)</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20000"/>
              </a:lnSpc>
              <a:spcBef>
                <a:spcPts val="4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Gemeinsames Kochen und Jausnen</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4446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4C5FE"/>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C9DC4A8-539C-4655-0557-B69C05D770F7}"/>
              </a:ext>
            </a:extLst>
          </p:cNvPr>
          <p:cNvSpPr/>
          <p:nvPr/>
        </p:nvSpPr>
        <p:spPr>
          <a:xfrm>
            <a:off x="2196783"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332522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B4C5FE"/>
                </a:solidFill>
                <a:latin typeface="Futura LT Pro Book" panose="020B0502020204020303" pitchFamily="34" charset="77"/>
              </a:rPr>
              <a:t>9.5  Ästhetische Bildung und Gestaltung</a:t>
            </a:r>
            <a:endParaRPr lang="de-DE" sz="2400" b="1" dirty="0">
              <a:solidFill>
                <a:srgbClr val="B4C5FE"/>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3325228" y="1520825"/>
            <a:ext cx="66781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de-AT" sz="1400" dirty="0">
                <a:solidFill>
                  <a:srgbClr val="B4C5FE"/>
                </a:solidFill>
                <a:effectLst/>
                <a:latin typeface="Futura LT Pro Book" panose="020B0502020204020303" pitchFamily="34" charset="77"/>
                <a:ea typeface="Times New Roman" panose="02020603050405020304" pitchFamily="18" charset="0"/>
              </a:rPr>
              <a:t>Kinder brauchen Möglichkeiten ihren Gefühlen, ihren Ideen und Fantasien Ausdruck zu verleihen. Durch kreative Gestaltungsprozesse erleben sie Selbstwirksamkeit und sie entwickeln Lösungsmöglichkeiten für Herausforderungen jeglicher Art.</a:t>
            </a:r>
          </a:p>
          <a:p>
            <a:pPr marL="0" indent="0">
              <a:lnSpc>
                <a:spcPct val="130000"/>
              </a:lnSpc>
              <a:buNone/>
            </a:pPr>
            <a:r>
              <a:rPr lang="de-AT" sz="1400" b="1" dirty="0">
                <a:solidFill>
                  <a:srgbClr val="B4C5FE"/>
                </a:solidFill>
                <a:effectLst/>
                <a:latin typeface="Futura LT Pro Book" panose="020B0502020204020303" pitchFamily="34" charset="77"/>
                <a:ea typeface="Times New Roman" panose="02020603050405020304" pitchFamily="18" charset="0"/>
              </a:rPr>
              <a:t>Hier ein paar Beispiele aus unserem Hort zu diesem Bereich:</a:t>
            </a:r>
          </a:p>
          <a:p>
            <a:pPr>
              <a:lnSpc>
                <a:spcPct val="130000"/>
              </a:lnSpc>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Werk- &amp; Bastelarbeiten</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freies Gestalten</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Tafel malen, Malen zur Musik</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Ton, Knetmasse, Sandkiste</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Musik, Instrumente, Tänze, Rhythmik </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Klanggeschichten, Fantasiereisen</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Rollenspiele</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4659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4C5FE"/>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EC10EAD-CB4F-4C04-A14E-FB7444199382}"/>
              </a:ext>
            </a:extLst>
          </p:cNvPr>
          <p:cNvSpPr/>
          <p:nvPr/>
        </p:nvSpPr>
        <p:spPr>
          <a:xfrm>
            <a:off x="3568383"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469682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B4C5FE"/>
                </a:solidFill>
                <a:latin typeface="Futura LT Pro Book" panose="020B0502020204020303" pitchFamily="34" charset="77"/>
              </a:rPr>
              <a:t>9.6  Natur und Technik </a:t>
            </a:r>
            <a:endParaRPr lang="de-DE" sz="2400" b="1" dirty="0">
              <a:solidFill>
                <a:srgbClr val="B4C5FE"/>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4696828" y="1520825"/>
            <a:ext cx="66781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400"/>
              </a:spcBef>
              <a:buNone/>
            </a:pPr>
            <a:r>
              <a:rPr lang="de-AT" sz="1400" dirty="0">
                <a:solidFill>
                  <a:srgbClr val="B4C5FE"/>
                </a:solidFill>
                <a:effectLst/>
                <a:latin typeface="Futura LT Pro Book" panose="020B0502020204020303" pitchFamily="34" charset="77"/>
                <a:ea typeface="Times New Roman" panose="02020603050405020304" pitchFamily="18" charset="0"/>
              </a:rPr>
              <a:t>Lernprozesse und Entwicklungsschritte bei Kindern werden durch Entdecken und Experimentieren gefördert. In unserem Hort können die Kinder ausreichend forschen und sich auf den verschiedensten Gebieten ausprobieren. Ein bewusster und verantwortungsvoller Umgang mit der Natur und der Umwelt wird von uns vorgelebt und den Kindern gelernt.</a:t>
            </a:r>
          </a:p>
          <a:p>
            <a:pPr marL="0" indent="0">
              <a:lnSpc>
                <a:spcPct val="130000"/>
              </a:lnSpc>
              <a:spcBef>
                <a:spcPts val="400"/>
              </a:spcBef>
              <a:buNone/>
            </a:pPr>
            <a:r>
              <a:rPr lang="de-AT" sz="1400" b="1" dirty="0">
                <a:solidFill>
                  <a:srgbClr val="B4C5FE"/>
                </a:solidFill>
                <a:effectLst/>
                <a:latin typeface="Futura LT Pro Book" panose="020B0502020204020303" pitchFamily="34" charset="77"/>
                <a:ea typeface="Times New Roman" panose="02020603050405020304" pitchFamily="18" charset="0"/>
              </a:rPr>
              <a:t>Hier ein paar Beispiele aus unserem Hort zu diesem Bereich:</a:t>
            </a:r>
          </a:p>
          <a:p>
            <a:pPr>
              <a:lnSpc>
                <a:spcPct val="130000"/>
              </a:lnSpc>
              <a:spcBef>
                <a:spcPts val="4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Viel Bewegung im Freien</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4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Experimente</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4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Konstruktions- &amp; Baumaterialien (Lego, Kapla, </a:t>
            </a:r>
            <a:r>
              <a:rPr lang="de-AT" sz="1400" b="0" dirty="0" err="1">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uvm</a:t>
            </a: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4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Materialien &amp; Bastelarbeiten entsprechend der Jahreszeit</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4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Sammeln von Naturmaterialien</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4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Äpfel ernten im Garten</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nSpc>
                <a:spcPct val="130000"/>
              </a:lnSpc>
              <a:spcBef>
                <a:spcPts val="400"/>
              </a:spcBef>
              <a:spcAft>
                <a:spcPts val="800"/>
              </a:spcAft>
            </a:pPr>
            <a:r>
              <a:rPr lang="de-AT" sz="1400" b="0" dirty="0">
                <a:solidFill>
                  <a:srgbClr val="B4C5FE"/>
                </a:solidFill>
                <a:effectLst/>
                <a:latin typeface="Futura LT Pro Book" panose="020B0502020204020303" pitchFamily="34" charset="77"/>
                <a:ea typeface="Times New Roman" panose="02020603050405020304" pitchFamily="18" charset="0"/>
                <a:cs typeface="Calibri Light" panose="020F0302020204030204" pitchFamily="34" charset="0"/>
              </a:rPr>
              <a:t>Mülltrennung</a:t>
            </a:r>
            <a:endParaRPr lang="de-AT" sz="1400" b="1" dirty="0">
              <a:solidFill>
                <a:srgbClr val="B4C5FE"/>
              </a:solidFill>
              <a:effectLst/>
              <a:latin typeface="Futura LT Pro Book" panose="020B0502020204020303" pitchFamily="34" charset="77"/>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1755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6C5F0"/>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1FE3EDA-B895-AB8D-A778-C6C32276F106}"/>
              </a:ext>
            </a:extLst>
          </p:cNvPr>
          <p:cNvSpPr/>
          <p:nvPr/>
        </p:nvSpPr>
        <p:spPr>
          <a:xfrm>
            <a:off x="6783923" y="1027905"/>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081F5D58-6117-6399-420D-DE248A580AAE}"/>
              </a:ext>
            </a:extLst>
          </p:cNvPr>
          <p:cNvSpPr txBox="1"/>
          <p:nvPr/>
        </p:nvSpPr>
        <p:spPr>
          <a:xfrm>
            <a:off x="8355807" y="2664118"/>
            <a:ext cx="3016141" cy="3305520"/>
          </a:xfrm>
          <a:prstGeom prst="rect">
            <a:avLst/>
          </a:prstGeom>
          <a:noFill/>
        </p:spPr>
        <p:txBody>
          <a:bodyPr wrap="square">
            <a:spAutoFit/>
          </a:bodyPr>
          <a:lstStyle/>
          <a:p>
            <a:pPr>
              <a:lnSpc>
                <a:spcPct val="110000"/>
              </a:lnSpc>
              <a:spcBef>
                <a:spcPts val="1200"/>
              </a:spcBef>
            </a:pPr>
            <a:r>
              <a:rPr lang="de-AT" sz="1400" b="1" dirty="0">
                <a:solidFill>
                  <a:srgbClr val="A6C5F0"/>
                </a:solidFill>
                <a:latin typeface="Futura LT Pro Book" panose="020B0502020204020303" pitchFamily="34" charset="77"/>
              </a:rPr>
              <a:t>Freitag:                           </a:t>
            </a:r>
          </a:p>
          <a:p>
            <a:pPr>
              <a:lnSpc>
                <a:spcPct val="110000"/>
              </a:lnSpc>
              <a:spcBef>
                <a:spcPts val="1200"/>
              </a:spcBef>
            </a:pPr>
            <a:r>
              <a:rPr lang="de-AT" sz="1400" dirty="0">
                <a:solidFill>
                  <a:srgbClr val="A6C5F0"/>
                </a:solidFill>
                <a:latin typeface="Futura LT Pro Book" panose="020B0502020204020303" pitchFamily="34" charset="77"/>
              </a:rPr>
              <a:t>11:50 Uhr und 12:50 Uhr: Mittagessen je nach Schulschluss in zwei Gruppen</a:t>
            </a:r>
          </a:p>
          <a:p>
            <a:pPr>
              <a:lnSpc>
                <a:spcPct val="110000"/>
              </a:lnSpc>
            </a:pPr>
            <a:endParaRPr lang="de-AT" sz="1400" dirty="0">
              <a:solidFill>
                <a:srgbClr val="A6C5F0"/>
              </a:solidFill>
              <a:latin typeface="Futura LT Pro Book" panose="020B0502020204020303" pitchFamily="34" charset="77"/>
            </a:endParaRPr>
          </a:p>
          <a:p>
            <a:pPr>
              <a:lnSpc>
                <a:spcPct val="110000"/>
              </a:lnSpc>
            </a:pPr>
            <a:r>
              <a:rPr lang="de-AT" sz="1400" dirty="0">
                <a:solidFill>
                  <a:srgbClr val="A6C5F0"/>
                </a:solidFill>
                <a:latin typeface="Futura LT Pro Book" panose="020B0502020204020303" pitchFamily="34" charset="77"/>
              </a:rPr>
              <a:t>Ab 12:15 Uhr bis max. 14:00 Uhr:</a:t>
            </a:r>
          </a:p>
          <a:p>
            <a:pPr>
              <a:lnSpc>
                <a:spcPct val="110000"/>
              </a:lnSpc>
            </a:pPr>
            <a:r>
              <a:rPr lang="de-AT" sz="1400" dirty="0">
                <a:solidFill>
                  <a:srgbClr val="A6C5F0"/>
                </a:solidFill>
                <a:latin typeface="Futura LT Pro Book" panose="020B0502020204020303" pitchFamily="34" charset="77"/>
              </a:rPr>
              <a:t>Lernzeit</a:t>
            </a:r>
          </a:p>
          <a:p>
            <a:pPr>
              <a:lnSpc>
                <a:spcPct val="110000"/>
              </a:lnSpc>
            </a:pPr>
            <a:endParaRPr lang="de-AT" sz="1400" dirty="0">
              <a:solidFill>
                <a:srgbClr val="A6C5F0"/>
              </a:solidFill>
              <a:latin typeface="Futura LT Pro Book" panose="020B0502020204020303" pitchFamily="34" charset="77"/>
            </a:endParaRPr>
          </a:p>
          <a:p>
            <a:pPr>
              <a:lnSpc>
                <a:spcPct val="110000"/>
              </a:lnSpc>
            </a:pPr>
            <a:r>
              <a:rPr lang="de-AT" sz="1400" dirty="0">
                <a:solidFill>
                  <a:srgbClr val="A6C5F0"/>
                </a:solidFill>
                <a:latin typeface="Futura LT Pro Book" panose="020B0502020204020303" pitchFamily="34" charset="77"/>
              </a:rPr>
              <a:t>14:00 Uhr bis ca. 16:30 Uhr:</a:t>
            </a:r>
          </a:p>
          <a:p>
            <a:pPr>
              <a:lnSpc>
                <a:spcPct val="110000"/>
              </a:lnSpc>
            </a:pPr>
            <a:r>
              <a:rPr lang="de-AT" sz="1400" dirty="0">
                <a:solidFill>
                  <a:srgbClr val="A6C5F0"/>
                </a:solidFill>
                <a:latin typeface="Futura LT Pro Book" panose="020B0502020204020303" pitchFamily="34" charset="77"/>
              </a:rPr>
              <a:t>Ausflug + Jause</a:t>
            </a:r>
          </a:p>
          <a:p>
            <a:pPr>
              <a:lnSpc>
                <a:spcPct val="110000"/>
              </a:lnSpc>
            </a:pPr>
            <a:endParaRPr lang="de-AT" sz="1400" dirty="0">
              <a:solidFill>
                <a:srgbClr val="A6C5F0"/>
              </a:solidFill>
              <a:latin typeface="Futura LT Pro Book" panose="020B0502020204020303" pitchFamily="34" charset="77"/>
            </a:endParaRPr>
          </a:p>
          <a:p>
            <a:pPr>
              <a:lnSpc>
                <a:spcPct val="110000"/>
              </a:lnSpc>
            </a:pPr>
            <a:r>
              <a:rPr lang="de-AT" sz="1400" dirty="0">
                <a:solidFill>
                  <a:srgbClr val="A6C5F0"/>
                </a:solidFill>
                <a:latin typeface="Futura LT Pro Book" panose="020B0502020204020303" pitchFamily="34" charset="77"/>
              </a:rPr>
              <a:t>16:30 Uhr bis 17:30 Uhr:</a:t>
            </a:r>
          </a:p>
          <a:p>
            <a:pPr>
              <a:lnSpc>
                <a:spcPct val="110000"/>
              </a:lnSpc>
            </a:pPr>
            <a:r>
              <a:rPr lang="de-AT" sz="1400" dirty="0">
                <a:solidFill>
                  <a:srgbClr val="A6C5F0"/>
                </a:solidFill>
                <a:latin typeface="Futura LT Pro Book" panose="020B0502020204020303" pitchFamily="34" charset="77"/>
              </a:rPr>
              <a:t>Freispiel/Ausklang</a:t>
            </a:r>
          </a:p>
        </p:txBody>
      </p:sp>
      <p:sp>
        <p:nvSpPr>
          <p:cNvPr id="8" name="Titel 1">
            <a:extLst>
              <a:ext uri="{FF2B5EF4-FFF2-40B4-BE49-F238E27FC236}">
                <a16:creationId xmlns:a16="http://schemas.microsoft.com/office/drawing/2014/main" id="{EA849F85-5EAE-83BB-2448-DD7C2E22FC41}"/>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chemeClr val="bg1"/>
                </a:solidFill>
                <a:latin typeface="Futura LT Pro Book" panose="020B0502020204020303" pitchFamily="34" charset="77"/>
              </a:rPr>
              <a:t>10.  Freispiel</a:t>
            </a:r>
            <a:endParaRPr lang="de-DE" sz="2400" b="1" dirty="0">
              <a:solidFill>
                <a:schemeClr val="bg1"/>
              </a:solidFill>
              <a:latin typeface="Futura LT Pro Book" panose="020B0502020204020303" pitchFamily="34" charset="77"/>
            </a:endParaRPr>
          </a:p>
        </p:txBody>
      </p:sp>
      <p:sp>
        <p:nvSpPr>
          <p:cNvPr id="9" name="Inhaltsplatzhalter 2">
            <a:extLst>
              <a:ext uri="{FF2B5EF4-FFF2-40B4-BE49-F238E27FC236}">
                <a16:creationId xmlns:a16="http://schemas.microsoft.com/office/drawing/2014/main" id="{FA2BAA0A-20CF-EED8-ADCA-6C5372A30DA8}"/>
              </a:ext>
            </a:extLst>
          </p:cNvPr>
          <p:cNvSpPr txBox="1">
            <a:spLocks/>
          </p:cNvSpPr>
          <p:nvPr/>
        </p:nvSpPr>
        <p:spPr>
          <a:xfrm>
            <a:off x="856348" y="1520825"/>
            <a:ext cx="622110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200"/>
              </a:spcBef>
              <a:spcAft>
                <a:spcPts val="1200"/>
              </a:spcAft>
              <a:buNone/>
            </a:pPr>
            <a:r>
              <a:rPr lang="de-AT" sz="1400" b="1" dirty="0">
                <a:solidFill>
                  <a:schemeClr val="bg1"/>
                </a:solidFill>
                <a:effectLst/>
                <a:latin typeface="Futura LT Pro Book" panose="020B0502020204020303" pitchFamily="34" charset="77"/>
                <a:ea typeface="Times New Roman" panose="02020603050405020304" pitchFamily="18" charset="0"/>
                <a:cs typeface="Calibri Light" panose="020F0302020204030204" pitchFamily="34" charset="0"/>
              </a:rPr>
              <a:t>Tagesablauf</a:t>
            </a:r>
            <a:endParaRPr lang="de-AT" sz="1400" b="1" dirty="0">
              <a:solidFill>
                <a:schemeClr val="bg1"/>
              </a:solidFill>
              <a:latin typeface="Futura LT Pro Book" panose="020B0502020204020303" pitchFamily="34" charset="77"/>
              <a:ea typeface="Times New Roman" panose="02020603050405020304" pitchFamily="18" charset="0"/>
              <a:cs typeface="Times New Roman" panose="02020603050405020304" pitchFamily="18" charset="0"/>
            </a:endParaRPr>
          </a:p>
          <a:p>
            <a:pPr marL="0" indent="0">
              <a:lnSpc>
                <a:spcPct val="110000"/>
              </a:lnSpc>
              <a:spcBef>
                <a:spcPts val="200"/>
              </a:spcBef>
              <a:spcAft>
                <a:spcPts val="1200"/>
              </a:spcAft>
              <a:buNone/>
            </a:pPr>
            <a:r>
              <a:rPr lang="de-AT" sz="1400" b="1" dirty="0">
                <a:solidFill>
                  <a:schemeClr val="bg1"/>
                </a:solidFill>
                <a:effectLst/>
                <a:latin typeface="Futura LT Pro Book" panose="020B0502020204020303" pitchFamily="34" charset="77"/>
                <a:ea typeface="Times New Roman" panose="02020603050405020304" pitchFamily="18" charset="0"/>
              </a:rPr>
              <a:t>Montag bis Donnerstag:</a:t>
            </a:r>
            <a:r>
              <a:rPr lang="de-AT" sz="1400" b="1" dirty="0">
                <a:solidFill>
                  <a:schemeClr val="bg1"/>
                </a:solidFill>
                <a:latin typeface="Futura LT Pro Book" panose="020B0502020204020303" pitchFamily="34" charset="77"/>
                <a:ea typeface="Times New Roman" panose="02020603050405020304" pitchFamily="18" charset="0"/>
              </a:rPr>
              <a:t>   </a:t>
            </a:r>
          </a:p>
          <a:p>
            <a:pPr marL="0" indent="0">
              <a:lnSpc>
                <a:spcPct val="110000"/>
              </a:lnSpc>
              <a:spcBef>
                <a:spcPts val="200"/>
              </a:spcBef>
              <a:spcAft>
                <a:spcPts val="1200"/>
              </a:spcAft>
              <a:buNone/>
            </a:pPr>
            <a:r>
              <a:rPr lang="de-AT" sz="1400" dirty="0">
                <a:solidFill>
                  <a:schemeClr val="bg1"/>
                </a:solidFill>
                <a:effectLst/>
                <a:latin typeface="Futura LT Pro Book" panose="020B0502020204020303" pitchFamily="34" charset="77"/>
                <a:ea typeface="Times New Roman" panose="02020603050405020304" pitchFamily="18" charset="0"/>
              </a:rPr>
              <a:t>11:50 Uhr und 12:50 Uhr:			                  Mittagessen je nach Schulschluss in zwei Gruppen                      </a:t>
            </a:r>
          </a:p>
          <a:p>
            <a:pPr marL="0" indent="0">
              <a:lnSpc>
                <a:spcPct val="110000"/>
              </a:lnSpc>
              <a:spcBef>
                <a:spcPts val="200"/>
              </a:spcBef>
              <a:spcAft>
                <a:spcPts val="1200"/>
              </a:spcAft>
              <a:buNone/>
            </a:pPr>
            <a:r>
              <a:rPr lang="de-AT" sz="1400" dirty="0">
                <a:solidFill>
                  <a:schemeClr val="bg1"/>
                </a:solidFill>
                <a:effectLst/>
                <a:latin typeface="Futura LT Pro Book" panose="020B0502020204020303" pitchFamily="34" charset="77"/>
                <a:ea typeface="Times New Roman" panose="02020603050405020304" pitchFamily="18" charset="0"/>
              </a:rPr>
              <a:t>Ab 12:15 Uhr bis max. 15:00 Uhr:                                                      Lernzeit</a:t>
            </a:r>
            <a:endParaRPr lang="de-AT" sz="1400" dirty="0">
              <a:solidFill>
                <a:schemeClr val="bg1"/>
              </a:solidFill>
              <a:latin typeface="Futura LT Pro Book" panose="020B0502020204020303" pitchFamily="34" charset="77"/>
              <a:ea typeface="Times New Roman" panose="02020603050405020304" pitchFamily="18" charset="0"/>
            </a:endParaRPr>
          </a:p>
          <a:p>
            <a:pPr marL="0" indent="0">
              <a:lnSpc>
                <a:spcPct val="110000"/>
              </a:lnSpc>
              <a:spcBef>
                <a:spcPts val="200"/>
              </a:spcBef>
              <a:spcAft>
                <a:spcPts val="1200"/>
              </a:spcAft>
              <a:buNone/>
            </a:pPr>
            <a:r>
              <a:rPr lang="de-AT" sz="1400" dirty="0">
                <a:solidFill>
                  <a:schemeClr val="bg1"/>
                </a:solidFill>
                <a:effectLst/>
                <a:latin typeface="Futura LT Pro Book" panose="020B0502020204020303" pitchFamily="34" charset="77"/>
                <a:ea typeface="Times New Roman" panose="02020603050405020304" pitchFamily="18" charset="0"/>
              </a:rPr>
              <a:t>Ab Beendigung der Hausübung bis 15:30 Uhr:                        Freispiel/Bewegung im Freien</a:t>
            </a:r>
          </a:p>
          <a:p>
            <a:pPr marL="0" indent="0">
              <a:lnSpc>
                <a:spcPct val="110000"/>
              </a:lnSpc>
              <a:spcBef>
                <a:spcPts val="200"/>
              </a:spcBef>
              <a:spcAft>
                <a:spcPts val="1200"/>
              </a:spcAft>
              <a:buNone/>
            </a:pPr>
            <a:r>
              <a:rPr lang="de-AT" sz="1400" dirty="0">
                <a:solidFill>
                  <a:schemeClr val="bg1"/>
                </a:solidFill>
                <a:effectLst/>
                <a:latin typeface="Futura LT Pro Book" panose="020B0502020204020303" pitchFamily="34" charset="77"/>
                <a:ea typeface="Times New Roman" panose="02020603050405020304" pitchFamily="18" charset="0"/>
              </a:rPr>
              <a:t>15:30 Uhr bis 16:00 Uhr:                                                       Gruppenaktivität</a:t>
            </a:r>
          </a:p>
          <a:p>
            <a:pPr marL="0" indent="0">
              <a:lnSpc>
                <a:spcPct val="110000"/>
              </a:lnSpc>
              <a:buNone/>
            </a:pPr>
            <a:r>
              <a:rPr lang="de-AT" sz="1400" dirty="0">
                <a:solidFill>
                  <a:schemeClr val="bg1"/>
                </a:solidFill>
                <a:effectLst/>
                <a:latin typeface="Futura LT Pro Book" panose="020B0502020204020303" pitchFamily="34" charset="77"/>
                <a:ea typeface="Times New Roman" panose="02020603050405020304" pitchFamily="18" charset="0"/>
              </a:rPr>
              <a:t>16:00 Uhr bis ca. 16:30 Uhr:                                                        Gemeinsame Jause</a:t>
            </a:r>
          </a:p>
          <a:p>
            <a:pPr marL="0" indent="0">
              <a:lnSpc>
                <a:spcPct val="110000"/>
              </a:lnSpc>
              <a:buNone/>
            </a:pPr>
            <a:r>
              <a:rPr lang="de-AT" sz="1400" dirty="0">
                <a:solidFill>
                  <a:schemeClr val="bg1"/>
                </a:solidFill>
                <a:effectLst/>
                <a:latin typeface="Futura LT Pro Book" panose="020B0502020204020303" pitchFamily="34" charset="77"/>
                <a:ea typeface="Times New Roman" panose="02020603050405020304" pitchFamily="18" charset="0"/>
              </a:rPr>
              <a:t>16:30 Uhr bis 17:30 Uhr:                                                     Freispiel/Ausklang</a:t>
            </a:r>
          </a:p>
        </p:txBody>
      </p:sp>
    </p:spTree>
    <p:extLst>
      <p:ext uri="{BB962C8B-B14F-4D97-AF65-F5344CB8AC3E}">
        <p14:creationId xmlns:p14="http://schemas.microsoft.com/office/powerpoint/2010/main" val="1134137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876"/>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856347" y="1520824"/>
            <a:ext cx="6880883" cy="5076923"/>
          </a:xfrm>
        </p:spPr>
        <p:txBody>
          <a:bodyPr>
            <a:noAutofit/>
          </a:bodyPr>
          <a:lstStyle/>
          <a:p>
            <a:pPr marL="0" indent="0">
              <a:buNone/>
            </a:pPr>
            <a:r>
              <a:rPr lang="de-AT" sz="1200" b="1" dirty="0">
                <a:solidFill>
                  <a:schemeClr val="bg1"/>
                </a:solidFill>
                <a:latin typeface="Futura LT Pro Book" panose="020B0502020204020303" pitchFamily="34" charset="77"/>
              </a:rPr>
              <a:t>Liebe </a:t>
            </a:r>
            <a:r>
              <a:rPr lang="de-AT" sz="1200" b="1" dirty="0" err="1">
                <a:solidFill>
                  <a:schemeClr val="bg1"/>
                </a:solidFill>
                <a:latin typeface="Futura LT Pro Book" panose="020B0502020204020303" pitchFamily="34" charset="77"/>
              </a:rPr>
              <a:t>Schwazerinnen</a:t>
            </a:r>
            <a:r>
              <a:rPr lang="de-AT" sz="1200" b="1" dirty="0">
                <a:solidFill>
                  <a:schemeClr val="bg1"/>
                </a:solidFill>
                <a:latin typeface="Futura LT Pro Book" panose="020B0502020204020303" pitchFamily="34" charset="77"/>
              </a:rPr>
              <a:t> und Schwazer!</a:t>
            </a:r>
          </a:p>
          <a:p>
            <a:pPr marL="0" indent="0">
              <a:buNone/>
            </a:pPr>
            <a:r>
              <a:rPr lang="de-AT" sz="1200" dirty="0">
                <a:solidFill>
                  <a:schemeClr val="bg1"/>
                </a:solidFill>
                <a:latin typeface="Futura LT Pro Book" panose="020B0502020204020303" pitchFamily="34" charset="77"/>
              </a:rPr>
              <a:t>Die Kinderbildung hat in unserer Stadt einen hohen Stellenwert. In den bald sieben städtischen Kindergärten, -krippen und Horten leisten die </a:t>
            </a:r>
            <a:r>
              <a:rPr lang="de-AT" sz="1200" dirty="0" err="1">
                <a:solidFill>
                  <a:schemeClr val="bg1"/>
                </a:solidFill>
                <a:latin typeface="Futura LT Pro Book" panose="020B0502020204020303" pitchFamily="34" charset="77"/>
              </a:rPr>
              <a:t>Mitarbeiter:innen</a:t>
            </a:r>
            <a:r>
              <a:rPr lang="de-AT" sz="1200" dirty="0">
                <a:solidFill>
                  <a:schemeClr val="bg1"/>
                </a:solidFill>
                <a:latin typeface="Futura LT Pro Book" panose="020B0502020204020303" pitchFamily="34" charset="77"/>
              </a:rPr>
              <a:t> täglich eine wertvolle Arbeit auf höchstem Niveau, begleiten die Kinder in allen Belangen des Lebens und sind eine unersetzliche Stütze für unsere Familien.</a:t>
            </a:r>
          </a:p>
          <a:p>
            <a:pPr marL="0" indent="0">
              <a:buNone/>
            </a:pPr>
            <a:r>
              <a:rPr lang="de-AT" sz="1200" dirty="0">
                <a:solidFill>
                  <a:schemeClr val="bg1"/>
                </a:solidFill>
                <a:latin typeface="Futura LT Pro Book" panose="020B0502020204020303" pitchFamily="34" charset="77"/>
              </a:rPr>
              <a:t>Insgesamt bietet die Stadt Schwaz 450 Kinderbetreuungsplätze für ein- bis sechsjährige Kinder und fast 140 Plätze in den städtischen Horten für Volksschulkinder. Seit März 2023 ist der Kindergartenbesuch bis 13:00 Uhr kostenlos. Unser flexibel gestaltetes Bildungsangebot ermöglicht den Familien eine lückenlose Kinderbetreuung für Ein- bis Sechsjährige ab 06:30 Uhr früh bis 17:30 Uhr abends. Im Volksschulalter werden die Kinder an den Nachmittagen und in den Ferien in den Horten betreut. Mit der Eröffnung einer neuen Einrichtung in der Spornbergerstraße schließen wir die Betreuungslücke nördlich des Inns.</a:t>
            </a:r>
            <a:endParaRPr lang="de-AT" sz="1400" dirty="0">
              <a:solidFill>
                <a:schemeClr val="bg1"/>
              </a:solidFill>
              <a:latin typeface="Futura LT Pro Book" panose="020B0502020204020303" pitchFamily="34" charset="77"/>
            </a:endParaRPr>
          </a:p>
          <a:p>
            <a:pPr marL="0" indent="0">
              <a:buNone/>
            </a:pPr>
            <a:r>
              <a:rPr lang="de-AT" sz="1200" dirty="0">
                <a:solidFill>
                  <a:schemeClr val="bg1"/>
                </a:solidFill>
                <a:latin typeface="Futura LT Pro Book" panose="020B0502020204020303" pitchFamily="34" charset="77"/>
              </a:rPr>
              <a:t>Frühkindliche Betreuung, Bildung und Erziehung außer Haus ermöglichen eine Erwerbstätigkeit und fördert die soziale und kognitive Entwicklung aller Kinder, insbesondere von benachteiligten Kindern. Mir persönlich ist die Ausweitung, die flexible Gestaltung des Angebots und die Investition in die Qualität unserer Einrichtungen ein großes Anliegen. </a:t>
            </a:r>
          </a:p>
          <a:p>
            <a:pPr marL="0" indent="0">
              <a:buNone/>
            </a:pPr>
            <a:r>
              <a:rPr lang="de-AT" sz="1200" dirty="0">
                <a:solidFill>
                  <a:schemeClr val="bg1"/>
                </a:solidFill>
                <a:latin typeface="Futura LT Pro Book" panose="020B0502020204020303" pitchFamily="34" charset="77"/>
              </a:rPr>
              <a:t>Den </a:t>
            </a:r>
            <a:r>
              <a:rPr lang="de-AT" sz="1200" dirty="0" err="1">
                <a:solidFill>
                  <a:schemeClr val="bg1"/>
                </a:solidFill>
                <a:latin typeface="Futura LT Pro Book" panose="020B0502020204020303" pitchFamily="34" charset="77"/>
              </a:rPr>
              <a:t>Mitarbeiter:innen</a:t>
            </a:r>
            <a:r>
              <a:rPr lang="de-AT" sz="1200" dirty="0">
                <a:solidFill>
                  <a:schemeClr val="bg1"/>
                </a:solidFill>
                <a:latin typeface="Futura LT Pro Book" panose="020B0502020204020303" pitchFamily="34" charset="77"/>
              </a:rPr>
              <a:t> möchte ich an dieser Stelle für ihren Einsatz und ihr Engagement danken, die notwendigen Verbesserungen stets mitzutragen. Die Familien können sich darauf verlassen, dass in allen unseren Einrichtungen großartige Arbeit geleistet wird, stets im Sinne Ihrer Kinder.</a:t>
            </a:r>
          </a:p>
          <a:p>
            <a:pPr marL="0" marR="0" lvl="0" indent="0" algn="just" defTabSz="914400" rtl="0" eaLnBrk="0" fontAlgn="base" latinLnBrk="0" hangingPunct="0">
              <a:lnSpc>
                <a:spcPct val="110000"/>
              </a:lnSpc>
              <a:spcBef>
                <a:spcPts val="400"/>
              </a:spcBef>
              <a:spcAft>
                <a:spcPct val="0"/>
              </a:spcAft>
              <a:buClrTx/>
              <a:buSzTx/>
              <a:buFontTx/>
              <a:buNone/>
              <a:tabLst/>
            </a:pPr>
            <a:endParaRPr kumimoji="0" lang="de-DE" altLang="de-DE" sz="1300" b="0" i="0" u="none" strike="noStrike" cap="none" normalizeH="0" baseline="0" dirty="0">
              <a:ln>
                <a:noFill/>
              </a:ln>
              <a:solidFill>
                <a:schemeClr val="bg1"/>
              </a:solidFill>
              <a:effectLst/>
              <a:latin typeface="Futura LT Pro Book" panose="020B0502020204020303" pitchFamily="34" charset="77"/>
            </a:endParaRPr>
          </a:p>
        </p:txBody>
      </p:sp>
      <p:sp>
        <p:nvSpPr>
          <p:cNvPr id="4" name="Rechteck 3">
            <a:extLst>
              <a:ext uri="{FF2B5EF4-FFF2-40B4-BE49-F238E27FC236}">
                <a16:creationId xmlns:a16="http://schemas.microsoft.com/office/drawing/2014/main" id="{AB7F8579-F9F3-17BA-61DD-782DA04A7603}"/>
              </a:ext>
            </a:extLst>
          </p:cNvPr>
          <p:cNvSpPr/>
          <p:nvPr/>
        </p:nvSpPr>
        <p:spPr>
          <a:xfrm>
            <a:off x="10869665" y="-292608"/>
            <a:ext cx="2151391" cy="7479792"/>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el 1">
            <a:extLst>
              <a:ext uri="{FF2B5EF4-FFF2-40B4-BE49-F238E27FC236}">
                <a16:creationId xmlns:a16="http://schemas.microsoft.com/office/drawing/2014/main" id="{57F22675-60C1-40CC-8F3B-7A9ED63C45DE}"/>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AT" sz="2400" b="1" i="0" u="none" strike="noStrike" kern="0" cap="none" spc="0" normalizeH="0" baseline="0" noProof="0" dirty="0">
                <a:ln>
                  <a:noFill/>
                </a:ln>
                <a:solidFill>
                  <a:prstClr val="white"/>
                </a:solidFill>
                <a:effectLst/>
                <a:uLnTx/>
                <a:uFillTx/>
                <a:latin typeface="Futura LT Pro Book" panose="020B0502020204020303" pitchFamily="34" charset="77"/>
                <a:ea typeface="Times New Roman" panose="02020603050405020304" pitchFamily="18" charset="0"/>
                <a:cs typeface="+mj-cs"/>
              </a:rPr>
              <a:t>1.  Vorwort des Trägers</a:t>
            </a:r>
            <a:endParaRPr kumimoji="0" lang="de-DE" sz="2400" b="1" i="0" u="none" strike="noStrike" kern="1200" cap="none" spc="0" normalizeH="0" baseline="0" noProof="0" dirty="0">
              <a:ln>
                <a:noFill/>
              </a:ln>
              <a:solidFill>
                <a:prstClr val="white"/>
              </a:solidFill>
              <a:effectLst/>
              <a:uLnTx/>
              <a:uFillTx/>
              <a:latin typeface="Futura LT Pro Book" panose="020B0502020204020303" pitchFamily="34" charset="77"/>
              <a:ea typeface="+mj-ea"/>
              <a:cs typeface="+mj-cs"/>
            </a:endParaRPr>
          </a:p>
        </p:txBody>
      </p:sp>
      <p:sp>
        <p:nvSpPr>
          <p:cNvPr id="2" name="Oval 9">
            <a:extLst>
              <a:ext uri="{FF2B5EF4-FFF2-40B4-BE49-F238E27FC236}">
                <a16:creationId xmlns:a16="http://schemas.microsoft.com/office/drawing/2014/main" id="{54DE3A06-6D95-B709-ADB0-83A67B086C97}"/>
              </a:ext>
            </a:extLst>
          </p:cNvPr>
          <p:cNvSpPr/>
          <p:nvPr/>
        </p:nvSpPr>
        <p:spPr>
          <a:xfrm>
            <a:off x="7979087" y="729000"/>
            <a:ext cx="5400000" cy="540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fik 5" descr="Ein Bild, das Person, Menschliches Gesicht, Kleidung, Lächeln enthält.&#10;&#10;Automatisch generierte Beschreibung">
            <a:extLst>
              <a:ext uri="{FF2B5EF4-FFF2-40B4-BE49-F238E27FC236}">
                <a16:creationId xmlns:a16="http://schemas.microsoft.com/office/drawing/2014/main" id="{3F948BD2-05F4-B81E-EA40-EABA8C419058}"/>
              </a:ext>
            </a:extLst>
          </p:cNvPr>
          <p:cNvPicPr>
            <a:picLocks noChangeAspect="1"/>
          </p:cNvPicPr>
          <p:nvPr/>
        </p:nvPicPr>
        <p:blipFill rotWithShape="1">
          <a:blip r:embed="rId3"/>
          <a:srcRect l="11477" t="4139" r="4335" b="25990"/>
          <a:stretch/>
        </p:blipFill>
        <p:spPr>
          <a:xfrm>
            <a:off x="8283223" y="1033136"/>
            <a:ext cx="4791728" cy="4791728"/>
          </a:xfrm>
          <a:prstGeom prst="ellipse">
            <a:avLst/>
          </a:prstGeom>
        </p:spPr>
      </p:pic>
      <p:pic>
        <p:nvPicPr>
          <p:cNvPr id="5" name="Grafik 4" descr="Ein Bild, das Handschrift, Nacht enthält.&#10;&#10;Automatisch generierte Beschreibung">
            <a:extLst>
              <a:ext uri="{FF2B5EF4-FFF2-40B4-BE49-F238E27FC236}">
                <a16:creationId xmlns:a16="http://schemas.microsoft.com/office/drawing/2014/main" id="{33307868-904C-426E-2E20-44D1E0187E14}"/>
              </a:ext>
            </a:extLst>
          </p:cNvPr>
          <p:cNvPicPr>
            <a:picLocks noChangeAspect="1"/>
          </p:cNvPicPr>
          <p:nvPr/>
        </p:nvPicPr>
        <p:blipFill>
          <a:blip r:embed="rId4"/>
          <a:stretch>
            <a:fillRect/>
          </a:stretch>
        </p:blipFill>
        <p:spPr>
          <a:xfrm>
            <a:off x="1252952" y="5333907"/>
            <a:ext cx="1419909" cy="981913"/>
          </a:xfrm>
          <a:prstGeom prst="rect">
            <a:avLst/>
          </a:prstGeom>
        </p:spPr>
      </p:pic>
      <p:sp>
        <p:nvSpPr>
          <p:cNvPr id="7" name="Textfeld 6">
            <a:extLst>
              <a:ext uri="{FF2B5EF4-FFF2-40B4-BE49-F238E27FC236}">
                <a16:creationId xmlns:a16="http://schemas.microsoft.com/office/drawing/2014/main" id="{00164627-CB31-4F4F-FA1D-357EB9C45A31}"/>
              </a:ext>
            </a:extLst>
          </p:cNvPr>
          <p:cNvSpPr txBox="1"/>
          <p:nvPr/>
        </p:nvSpPr>
        <p:spPr>
          <a:xfrm>
            <a:off x="1037492" y="6177320"/>
            <a:ext cx="2690446" cy="276999"/>
          </a:xfrm>
          <a:prstGeom prst="rect">
            <a:avLst/>
          </a:prstGeom>
          <a:noFill/>
        </p:spPr>
        <p:txBody>
          <a:bodyPr wrap="square" rtlCol="0">
            <a:spAutoFit/>
          </a:bodyPr>
          <a:lstStyle/>
          <a:p>
            <a:r>
              <a:rPr lang="de-AT" sz="1200" dirty="0">
                <a:solidFill>
                  <a:schemeClr val="bg1"/>
                </a:solidFill>
                <a:latin typeface="Futura LT Pro Book" panose="020B0502020204020303" pitchFamily="34" charset="77"/>
              </a:rPr>
              <a:t>Bürgermeisterin Victoria Weber, MSc</a:t>
            </a:r>
          </a:p>
        </p:txBody>
      </p:sp>
    </p:spTree>
    <p:extLst>
      <p:ext uri="{BB962C8B-B14F-4D97-AF65-F5344CB8AC3E}">
        <p14:creationId xmlns:p14="http://schemas.microsoft.com/office/powerpoint/2010/main" val="2894260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6C5F0"/>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chemeClr val="bg1"/>
                </a:solidFill>
                <a:latin typeface="Futura LT Pro Book" panose="020B0502020204020303" pitchFamily="34" charset="77"/>
              </a:rPr>
              <a:t>10.  Freispiel</a:t>
            </a:r>
            <a:endParaRPr lang="de-DE" sz="2400" b="1" dirty="0">
              <a:solidFill>
                <a:schemeClr val="bg1"/>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9747484"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Bef>
                <a:spcPts val="400"/>
              </a:spcBef>
              <a:spcAft>
                <a:spcPts val="1200"/>
              </a:spcAft>
              <a:buNone/>
            </a:pPr>
            <a:r>
              <a:rPr lang="de-AT" sz="1400" b="1" dirty="0">
                <a:solidFill>
                  <a:schemeClr val="bg1"/>
                </a:solidFill>
                <a:effectLst/>
                <a:latin typeface="Futura LT Pro Book" panose="020B0502020204020303" pitchFamily="34" charset="77"/>
                <a:ea typeface="Times New Roman" panose="02020603050405020304" pitchFamily="18" charset="0"/>
                <a:cs typeface="Calibri Light" panose="020F0302020204030204" pitchFamily="34" charset="0"/>
              </a:rPr>
              <a:t>Lernzeit</a:t>
            </a:r>
            <a:r>
              <a:rPr lang="de-AT" sz="1400" b="1" dirty="0">
                <a:solidFill>
                  <a:schemeClr val="bg1"/>
                </a:solidFill>
                <a:latin typeface="Futura LT Pro Book" panose="020B0502020204020303" pitchFamily="34" charset="77"/>
                <a:ea typeface="Times New Roman" panose="02020603050405020304" pitchFamily="18" charset="0"/>
                <a:cs typeface="Times New Roman" panose="02020603050405020304" pitchFamily="18" charset="0"/>
              </a:rPr>
              <a:t>                                                                                                                                                              </a:t>
            </a:r>
          </a:p>
          <a:p>
            <a:pPr marL="0" indent="0" algn="just">
              <a:lnSpc>
                <a:spcPct val="130000"/>
              </a:lnSpc>
              <a:spcBef>
                <a:spcPts val="400"/>
              </a:spcBef>
              <a:spcAft>
                <a:spcPts val="1200"/>
              </a:spcAft>
              <a:buNone/>
            </a:pPr>
            <a:r>
              <a:rPr lang="de-AT" sz="1400" dirty="0">
                <a:solidFill>
                  <a:schemeClr val="bg1"/>
                </a:solidFill>
                <a:effectLst/>
                <a:latin typeface="Futura LT Pro Book" panose="020B0502020204020303" pitchFamily="34" charset="77"/>
                <a:ea typeface="Times New Roman" panose="02020603050405020304" pitchFamily="18" charset="0"/>
              </a:rPr>
              <a:t>Nach dem Mittagessen kommen die Kinder mit ihren Schultaschen in das Lernzimmer. Dort schauen wir uns gemeinsam die aktuellen Hausübungen an und besprechen dabei bereits vorhandene Unklarheiten und Fragen der Kinder. Dabei werden die zu erledigenden Hausübungen von uns PädagogInnen notiert. Die Kinder suchen sich dann einen Platz im Lernzimmer und beginnen mit ihren Aufgaben. </a:t>
            </a:r>
          </a:p>
          <a:p>
            <a:pPr marL="0" indent="0" algn="just">
              <a:lnSpc>
                <a:spcPct val="130000"/>
              </a:lnSpc>
              <a:spcBef>
                <a:spcPts val="400"/>
              </a:spcBef>
              <a:spcAft>
                <a:spcPts val="1200"/>
              </a:spcAft>
              <a:buNone/>
            </a:pPr>
            <a:r>
              <a:rPr lang="de-AT" sz="1400" dirty="0">
                <a:solidFill>
                  <a:schemeClr val="bg1"/>
                </a:solidFill>
                <a:effectLst/>
                <a:latin typeface="Futura LT Pro Book" panose="020B0502020204020303" pitchFamily="34" charset="77"/>
                <a:ea typeface="Times New Roman" panose="02020603050405020304" pitchFamily="18" charset="0"/>
              </a:rPr>
              <a:t>Wir achten besonders darauf, dass im Raum eine ruhige, konzentrierte Lernatmosphäre herrscht und die Kinder durch Selbstständigkeit und Eigenverantwortung ihre Hausübungen bewältigen können. Dabei stehen wir unterstützend und motivierend zur Seite. Mithilfe von verschiedenen Lern- und Veranschaulichungsmaterialien versuchen wir den Kindern ein möglichst eigenständiges und begreifendes Lernen zu ermöglichen.</a:t>
            </a:r>
          </a:p>
          <a:p>
            <a:pPr marL="0" indent="0" algn="just">
              <a:lnSpc>
                <a:spcPct val="130000"/>
              </a:lnSpc>
              <a:spcBef>
                <a:spcPts val="400"/>
              </a:spcBef>
              <a:buNone/>
            </a:pPr>
            <a:r>
              <a:rPr lang="de-AT" sz="1400" dirty="0">
                <a:solidFill>
                  <a:schemeClr val="bg1"/>
                </a:solidFill>
                <a:effectLst/>
                <a:latin typeface="Futura LT Pro Book" panose="020B0502020204020303" pitchFamily="34" charset="77"/>
                <a:ea typeface="Times New Roman" panose="02020603050405020304" pitchFamily="18" charset="0"/>
              </a:rPr>
              <a:t>Individuelle Pausen während der Lernzeit vereinbaren die Kinder mit uns </a:t>
            </a:r>
            <a:r>
              <a:rPr lang="de-AT" sz="1400" dirty="0" err="1">
                <a:solidFill>
                  <a:schemeClr val="bg1"/>
                </a:solidFill>
                <a:effectLst/>
                <a:latin typeface="Futura LT Pro Book" panose="020B0502020204020303" pitchFamily="34" charset="77"/>
                <a:ea typeface="Times New Roman" panose="02020603050405020304" pitchFamily="18" charset="0"/>
              </a:rPr>
              <a:t>Pädagog:innen</a:t>
            </a:r>
            <a:r>
              <a:rPr lang="de-AT" sz="1400" dirty="0">
                <a:solidFill>
                  <a:schemeClr val="bg1"/>
                </a:solidFill>
                <a:effectLst/>
                <a:latin typeface="Futura LT Pro Book" panose="020B0502020204020303" pitchFamily="34" charset="77"/>
                <a:ea typeface="Times New Roman" panose="02020603050405020304" pitchFamily="18" charset="0"/>
              </a:rPr>
              <a:t>, die Hausübung sollte jedoch bis spätestens 15 Uhr erledigt sein. Die zeitliche Begrenzung der Lernzeit empfinden wir als sehr wichtig, da die Kinder, dadurch lernen sich ihre Aufgaben einzuteilen und anschließend noch Zeit für das Freispiel und das Miteinander bleibt – der Hort ist keine Nachhilfeeinrichtung!</a:t>
            </a:r>
          </a:p>
        </p:txBody>
      </p:sp>
    </p:spTree>
    <p:extLst>
      <p:ext uri="{BB962C8B-B14F-4D97-AF65-F5344CB8AC3E}">
        <p14:creationId xmlns:p14="http://schemas.microsoft.com/office/powerpoint/2010/main" val="3630311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6C5F0"/>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chemeClr val="bg1"/>
                </a:solidFill>
                <a:latin typeface="Futura LT Pro Book" panose="020B0502020204020303" pitchFamily="34" charset="77"/>
              </a:rPr>
              <a:t>10.  Freispiel</a:t>
            </a:r>
            <a:endParaRPr lang="de-DE" sz="2400" b="1" dirty="0">
              <a:solidFill>
                <a:schemeClr val="bg1"/>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607309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Aft>
                <a:spcPts val="1200"/>
              </a:spcAft>
              <a:buNone/>
            </a:pPr>
            <a:r>
              <a:rPr lang="de-AT" sz="1400" b="1" dirty="0">
                <a:solidFill>
                  <a:schemeClr val="bg1"/>
                </a:solidFill>
                <a:effectLst/>
                <a:latin typeface="Futura LT Pro Book" panose="020B0502020204020303" pitchFamily="34" charset="77"/>
                <a:ea typeface="Times New Roman" panose="02020603050405020304" pitchFamily="18" charset="0"/>
                <a:cs typeface="Calibri Light" panose="020F0302020204030204" pitchFamily="34" charset="0"/>
              </a:rPr>
              <a:t>Freies Spiel</a:t>
            </a:r>
            <a:endParaRPr lang="de-AT" sz="1400" b="1" dirty="0">
              <a:solidFill>
                <a:schemeClr val="bg1"/>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marL="0" indent="0" algn="just">
              <a:lnSpc>
                <a:spcPct val="150000"/>
              </a:lnSpc>
              <a:buNone/>
            </a:pPr>
            <a:r>
              <a:rPr lang="de-AT" sz="1400" dirty="0">
                <a:solidFill>
                  <a:schemeClr val="bg1"/>
                </a:solidFill>
                <a:effectLst/>
                <a:latin typeface="Futura LT Pro Book" panose="020B0502020204020303" pitchFamily="34" charset="77"/>
                <a:ea typeface="Times New Roman" panose="02020603050405020304" pitchFamily="18" charset="0"/>
              </a:rPr>
              <a:t>Dem Freispiel kommt in unserem Hort eine besondere Bedeutung zu. Das Kind kann in dieser Zeit nämlich selbstbestimmt entscheiden, mit wem, was, wo, wie lange und wie es spielt. Wir PädagogInnen nehmen dabei eine beobachtende, mitspielende Haltung ein. Das Freispiel ermöglicht kindliches Lernen, bei dem sich die Kinder voll entfalten, neue Erfahrungen machen und sich weiterentwickeln können. </a:t>
            </a:r>
          </a:p>
          <a:p>
            <a:pPr marL="0" indent="0" algn="just">
              <a:lnSpc>
                <a:spcPct val="150000"/>
              </a:lnSpc>
              <a:buNone/>
            </a:pPr>
            <a:r>
              <a:rPr lang="de-AT" sz="1400" dirty="0">
                <a:solidFill>
                  <a:schemeClr val="bg1"/>
                </a:solidFill>
                <a:effectLst/>
                <a:latin typeface="Futura LT Pro Book" panose="020B0502020204020303" pitchFamily="34" charset="77"/>
                <a:ea typeface="Times New Roman" panose="02020603050405020304" pitchFamily="18" charset="0"/>
              </a:rPr>
              <a:t>Durch das Freispiel ist der Nachmittag für die Kinder ein Ausgleich zum Schultag und zur Lernzeit.</a:t>
            </a:r>
          </a:p>
        </p:txBody>
      </p:sp>
    </p:spTree>
    <p:extLst>
      <p:ext uri="{BB962C8B-B14F-4D97-AF65-F5344CB8AC3E}">
        <p14:creationId xmlns:p14="http://schemas.microsoft.com/office/powerpoint/2010/main" val="2651895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6C5F0"/>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chemeClr val="bg1"/>
                </a:solidFill>
                <a:latin typeface="Futura LT Pro Book" panose="020B0502020204020303" pitchFamily="34" charset="77"/>
              </a:rPr>
              <a:t>10.  Freispiel</a:t>
            </a:r>
            <a:endParaRPr lang="de-DE" sz="2400" b="1" dirty="0">
              <a:solidFill>
                <a:schemeClr val="bg1"/>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10159315"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Aft>
                <a:spcPts val="1200"/>
              </a:spcAft>
              <a:buNone/>
            </a:pPr>
            <a:r>
              <a:rPr lang="de-AT" sz="1400" b="1" dirty="0">
                <a:solidFill>
                  <a:schemeClr val="bg1"/>
                </a:solidFill>
                <a:effectLst/>
                <a:latin typeface="Futura LT Pro Book" panose="020B0502020204020303" pitchFamily="34" charset="77"/>
                <a:ea typeface="Times New Roman" panose="02020603050405020304" pitchFamily="18" charset="0"/>
                <a:cs typeface="Calibri Light" panose="020F0302020204030204" pitchFamily="34" charset="0"/>
              </a:rPr>
              <a:t>Gruppenaktivität</a:t>
            </a:r>
            <a:r>
              <a:rPr lang="de-AT" sz="1400" b="1" dirty="0">
                <a:solidFill>
                  <a:schemeClr val="bg1"/>
                </a:solidFill>
                <a:latin typeface="Futura LT Pro Book" panose="020B0502020204020303" pitchFamily="34" charset="77"/>
                <a:ea typeface="Times New Roman" panose="02020603050405020304" pitchFamily="18" charset="0"/>
                <a:cs typeface="Times New Roman" panose="02020603050405020304" pitchFamily="18" charset="0"/>
              </a:rPr>
              <a:t>                                                                                                                                        </a:t>
            </a:r>
          </a:p>
          <a:p>
            <a:pPr marL="0" indent="0" algn="just">
              <a:lnSpc>
                <a:spcPct val="130000"/>
              </a:lnSpc>
              <a:spcAft>
                <a:spcPts val="1200"/>
              </a:spcAft>
              <a:buNone/>
            </a:pPr>
            <a:r>
              <a:rPr lang="de-AT" sz="1400" dirty="0">
                <a:solidFill>
                  <a:schemeClr val="bg1"/>
                </a:solidFill>
                <a:effectLst/>
                <a:latin typeface="Futura LT Pro Book" panose="020B0502020204020303" pitchFamily="34" charset="77"/>
                <a:ea typeface="Times New Roman" panose="02020603050405020304" pitchFamily="18" charset="0"/>
              </a:rPr>
              <a:t>Vor der Jause finden gemeinsame, abwechslungsreiche Gruppenaktivitäten wie z.B. gemeinsames Musizieren, Bewegungsspiele oder Geschichten vorlesen statt. </a:t>
            </a:r>
          </a:p>
          <a:p>
            <a:pPr marL="0" indent="0" algn="just">
              <a:lnSpc>
                <a:spcPct val="130000"/>
              </a:lnSpc>
              <a:buNone/>
            </a:pPr>
            <a:r>
              <a:rPr lang="de-AT" sz="1400" dirty="0">
                <a:solidFill>
                  <a:schemeClr val="bg1"/>
                </a:solidFill>
                <a:effectLst/>
                <a:latin typeface="Futura LT Pro Book" panose="020B0502020204020303" pitchFamily="34" charset="77"/>
                <a:ea typeface="Times New Roman" panose="02020603050405020304" pitchFamily="18" charset="0"/>
              </a:rPr>
              <a:t>Hierbei wird ein vielfältiges, abwechslungsreiches und ganzheitliches Angebot gesetzt, bei dem wir die Themen aller Bildungsbereiche, Aktuelles aus dem Jahreskreis und die Interessen der Kinder miteinbeziehen. </a:t>
            </a:r>
          </a:p>
          <a:p>
            <a:pPr marL="0" indent="0" algn="just">
              <a:lnSpc>
                <a:spcPct val="130000"/>
              </a:lnSpc>
              <a:buNone/>
            </a:pPr>
            <a:r>
              <a:rPr lang="de-AT" sz="1400" b="1" dirty="0">
                <a:solidFill>
                  <a:schemeClr val="bg1"/>
                </a:solidFill>
                <a:effectLst/>
                <a:latin typeface="Futura LT Pro Book" panose="020B0502020204020303" pitchFamily="34" charset="77"/>
                <a:ea typeface="Times New Roman" panose="02020603050405020304" pitchFamily="18" charset="0"/>
              </a:rPr>
              <a:t>Des Weiteren nutzen wir diese Zeit für folgende Punkte:</a:t>
            </a:r>
          </a:p>
          <a:p>
            <a:pPr algn="just">
              <a:lnSpc>
                <a:spcPct val="130000"/>
              </a:lnSpc>
              <a:spcAft>
                <a:spcPts val="800"/>
              </a:spcAft>
            </a:pPr>
            <a:r>
              <a:rPr lang="de-AT" sz="1400" b="0" dirty="0">
                <a:solidFill>
                  <a:schemeClr val="bg1"/>
                </a:solidFill>
                <a:effectLst/>
                <a:latin typeface="Futura LT Pro Book" panose="020B0502020204020303" pitchFamily="34" charset="77"/>
                <a:ea typeface="Times New Roman" panose="02020603050405020304" pitchFamily="18" charset="0"/>
                <a:cs typeface="Calibri Light" panose="020F0302020204030204" pitchFamily="34" charset="0"/>
              </a:rPr>
              <a:t>Kinderkonferenz: Themen und Anliegen der Kinder für den Hort werden gemeinsam besprochen – die Kinder lernen ihre Meinung zu äußern, zu argumentieren und Lösungen zu finden</a:t>
            </a:r>
            <a:endParaRPr lang="de-AT" sz="1400" b="1" dirty="0">
              <a:solidFill>
                <a:schemeClr val="bg1"/>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gn="just">
              <a:lnSpc>
                <a:spcPct val="130000"/>
              </a:lnSpc>
              <a:spcAft>
                <a:spcPts val="800"/>
              </a:spcAft>
            </a:pPr>
            <a:r>
              <a:rPr lang="de-AT" sz="1400" b="0" dirty="0">
                <a:solidFill>
                  <a:schemeClr val="bg1"/>
                </a:solidFill>
                <a:effectLst/>
                <a:latin typeface="Futura LT Pro Book" panose="020B0502020204020303" pitchFamily="34" charset="77"/>
                <a:ea typeface="Times New Roman" panose="02020603050405020304" pitchFamily="18" charset="0"/>
                <a:cs typeface="Calibri Light" panose="020F0302020204030204" pitchFamily="34" charset="0"/>
              </a:rPr>
              <a:t>Gruppenspiele: wir fördern das soziale Lernen in Form von Kooperationsspielen – es geht darum einander zu vertrauen und miteinander zu kommunizieren</a:t>
            </a:r>
            <a:endParaRPr lang="de-AT" sz="1400" b="1" dirty="0">
              <a:solidFill>
                <a:schemeClr val="bg1"/>
              </a:solidFill>
              <a:effectLst/>
              <a:latin typeface="Futura LT Pro Book" panose="020B0502020204020303" pitchFamily="34" charset="77"/>
              <a:ea typeface="Times New Roman" panose="02020603050405020304" pitchFamily="18" charset="0"/>
              <a:cs typeface="Times New Roman" panose="02020603050405020304" pitchFamily="18" charset="0"/>
            </a:endParaRPr>
          </a:p>
          <a:p>
            <a:pPr algn="just">
              <a:lnSpc>
                <a:spcPct val="130000"/>
              </a:lnSpc>
              <a:spcAft>
                <a:spcPts val="800"/>
              </a:spcAft>
            </a:pPr>
            <a:r>
              <a:rPr lang="de-AT" sz="1400" b="0" dirty="0">
                <a:solidFill>
                  <a:schemeClr val="bg1"/>
                </a:solidFill>
                <a:effectLst/>
                <a:latin typeface="Futura LT Pro Book" panose="020B0502020204020303" pitchFamily="34" charset="77"/>
                <a:ea typeface="Times New Roman" panose="02020603050405020304" pitchFamily="18" charset="0"/>
                <a:cs typeface="Calibri Light" panose="020F0302020204030204" pitchFamily="34" charset="0"/>
              </a:rPr>
              <a:t>Jahresthema: anhand der Interessen unserer Kinder wählen wir für jedes </a:t>
            </a:r>
            <a:r>
              <a:rPr lang="de-AT" sz="1400" b="0" dirty="0" err="1">
                <a:solidFill>
                  <a:schemeClr val="bg1"/>
                </a:solidFill>
                <a:effectLst/>
                <a:latin typeface="Futura LT Pro Book" panose="020B0502020204020303" pitchFamily="34" charset="77"/>
                <a:ea typeface="Times New Roman" panose="02020603050405020304" pitchFamily="18" charset="0"/>
                <a:cs typeface="Calibri Light" panose="020F0302020204030204" pitchFamily="34" charset="0"/>
              </a:rPr>
              <a:t>Hortjahr</a:t>
            </a:r>
            <a:r>
              <a:rPr lang="de-AT" sz="1400" b="0" dirty="0">
                <a:solidFill>
                  <a:schemeClr val="bg1"/>
                </a:solidFill>
                <a:effectLst/>
                <a:latin typeface="Futura LT Pro Book" panose="020B0502020204020303" pitchFamily="34" charset="77"/>
                <a:ea typeface="Times New Roman" panose="02020603050405020304" pitchFamily="18" charset="0"/>
                <a:cs typeface="Calibri Light" panose="020F0302020204030204" pitchFamily="34" charset="0"/>
              </a:rPr>
              <a:t> ein Jahresthema wie z.B. „Farben machen unsere Welt bunter“, „Meine Gefühle und ich“, „Wir erleben die 4 Elemente“ oder „die bunte Tierwelt“ - anhand dieses Themas schaffen wir neue Impulse und Erfahrungen mit und für die Kinder.</a:t>
            </a:r>
            <a:endParaRPr lang="de-AT" sz="1400" b="1" dirty="0">
              <a:solidFill>
                <a:schemeClr val="bg1"/>
              </a:solidFill>
              <a:effectLst/>
              <a:latin typeface="Futura LT Pro Book" panose="020B0502020204020303" pitchFamily="34" charset="77"/>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8403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BD8EE"/>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494278E-F8D8-D969-BFF8-5428D73CE892}"/>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spc="-70" dirty="0">
                <a:solidFill>
                  <a:srgbClr val="ABD8EE"/>
                </a:solidFill>
                <a:latin typeface="Futura LT Pro Book" panose="020B0502020204020303" pitchFamily="34" charset="77"/>
              </a:rPr>
              <a:t>11.  Transitionen – Gestaltung von Übergängen </a:t>
            </a:r>
            <a:endParaRPr lang="de-DE" sz="2400" b="1" spc="-70" dirty="0">
              <a:solidFill>
                <a:srgbClr val="ABD8EE"/>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66781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de-AT" sz="1400" dirty="0">
                <a:solidFill>
                  <a:srgbClr val="ABD8EE"/>
                </a:solidFill>
                <a:effectLst/>
                <a:latin typeface="Futura LT Pro Book" panose="020B0502020204020303" pitchFamily="34" charset="77"/>
                <a:ea typeface="Times New Roman" panose="02020603050405020304" pitchFamily="18" charset="0"/>
              </a:rPr>
              <a:t>Durch den Übergang vom Kindergarten zur Schule werden die Kinder vor viele neue Aufgaben und Erwartungen gestellt. Die Schulsituation ist in vielen Bereichen neu für sie. Sei es eine neue Kindergruppe, durchstrukturierte Unterrichtsstunden oder auch das Erlernen komplexer Zusammenhänge zu verstehen. Damit sich die Kinder bestmöglich entfalten können müssen sie emotional bereit dafür sein. Dafür sind vor allem auch wir im Hort ein wichtiger Wegbegleiter.</a:t>
            </a:r>
          </a:p>
          <a:p>
            <a:pPr marL="0" indent="0">
              <a:lnSpc>
                <a:spcPct val="150000"/>
              </a:lnSpc>
              <a:spcBef>
                <a:spcPts val="0"/>
              </a:spcBef>
              <a:buNone/>
            </a:pPr>
            <a:r>
              <a:rPr lang="de-AT" sz="1400" dirty="0">
                <a:solidFill>
                  <a:srgbClr val="ABD8EE"/>
                </a:solidFill>
                <a:effectLst/>
                <a:latin typeface="Futura LT Pro Book" panose="020B0502020204020303" pitchFamily="34" charset="77"/>
                <a:ea typeface="Times New Roman" panose="02020603050405020304" pitchFamily="18" charset="0"/>
              </a:rPr>
              <a:t>Wir …</a:t>
            </a:r>
          </a:p>
          <a:p>
            <a:pPr marL="0" indent="0">
              <a:lnSpc>
                <a:spcPct val="150000"/>
              </a:lnSpc>
              <a:spcBef>
                <a:spcPts val="0"/>
              </a:spcBef>
              <a:buNone/>
            </a:pPr>
            <a:r>
              <a:rPr lang="de-AT" sz="1400" dirty="0">
                <a:solidFill>
                  <a:srgbClr val="ABD8EE"/>
                </a:solidFill>
                <a:effectLst/>
                <a:latin typeface="Futura LT Pro Book" panose="020B0502020204020303" pitchFamily="34" charset="77"/>
                <a:ea typeface="Times New Roman" panose="02020603050405020304" pitchFamily="18" charset="0"/>
              </a:rPr>
              <a:t>… sprechen mit ihnen über ihre Schulerfahrungen.</a:t>
            </a:r>
          </a:p>
          <a:p>
            <a:pPr marL="0" indent="0">
              <a:lnSpc>
                <a:spcPct val="150000"/>
              </a:lnSpc>
              <a:spcBef>
                <a:spcPts val="0"/>
              </a:spcBef>
              <a:buNone/>
            </a:pPr>
            <a:r>
              <a:rPr lang="de-AT" sz="1400" dirty="0">
                <a:solidFill>
                  <a:srgbClr val="ABD8EE"/>
                </a:solidFill>
                <a:effectLst/>
                <a:latin typeface="Futura LT Pro Book" panose="020B0502020204020303" pitchFamily="34" charset="77"/>
                <a:ea typeface="Times New Roman" panose="02020603050405020304" pitchFamily="18" charset="0"/>
              </a:rPr>
              <a:t>… trösten bei Schwierigkeiten in der Gruppe anzukommen.</a:t>
            </a:r>
          </a:p>
          <a:p>
            <a:pPr marL="0" indent="0">
              <a:lnSpc>
                <a:spcPct val="150000"/>
              </a:lnSpc>
              <a:spcBef>
                <a:spcPts val="0"/>
              </a:spcBef>
              <a:buNone/>
            </a:pPr>
            <a:r>
              <a:rPr lang="de-AT" sz="1400" dirty="0">
                <a:solidFill>
                  <a:srgbClr val="ABD8EE"/>
                </a:solidFill>
                <a:effectLst/>
                <a:latin typeface="Futura LT Pro Book" panose="020B0502020204020303" pitchFamily="34" charset="77"/>
                <a:ea typeface="Times New Roman" panose="02020603050405020304" pitchFamily="18" charset="0"/>
              </a:rPr>
              <a:t>… begleiten die ersten Hausaufgaben und helfen Struktur in ihre Arbeit zu bringen.</a:t>
            </a:r>
          </a:p>
          <a:p>
            <a:pPr marL="0" indent="0">
              <a:lnSpc>
                <a:spcPct val="150000"/>
              </a:lnSpc>
              <a:spcBef>
                <a:spcPts val="0"/>
              </a:spcBef>
              <a:buNone/>
            </a:pPr>
            <a:r>
              <a:rPr lang="de-AT" sz="1400" dirty="0">
                <a:solidFill>
                  <a:srgbClr val="ABD8EE"/>
                </a:solidFill>
                <a:effectLst/>
                <a:latin typeface="Futura LT Pro Book" panose="020B0502020204020303" pitchFamily="34" charset="77"/>
                <a:ea typeface="Times New Roman" panose="02020603050405020304" pitchFamily="18" charset="0"/>
              </a:rPr>
              <a:t>… bieten ihnen Platz, wo sie die gemachten Schulerfahrungen verarbeiten können.</a:t>
            </a:r>
          </a:p>
          <a:p>
            <a:pPr marL="0" indent="0">
              <a:lnSpc>
                <a:spcPct val="150000"/>
              </a:lnSpc>
              <a:spcBef>
                <a:spcPts val="0"/>
              </a:spcBef>
              <a:buNone/>
            </a:pPr>
            <a:r>
              <a:rPr lang="de-AT" sz="1400" dirty="0">
                <a:solidFill>
                  <a:srgbClr val="ABD8EE"/>
                </a:solidFill>
                <a:effectLst/>
                <a:latin typeface="Futura LT Pro Book" panose="020B0502020204020303" pitchFamily="34" charset="77"/>
                <a:ea typeface="Times New Roman" panose="02020603050405020304" pitchFamily="18" charset="0"/>
              </a:rPr>
              <a:t>… arbeiten eng mit den Eltern zusammen.</a:t>
            </a:r>
          </a:p>
        </p:txBody>
      </p:sp>
    </p:spTree>
    <p:extLst>
      <p:ext uri="{BB962C8B-B14F-4D97-AF65-F5344CB8AC3E}">
        <p14:creationId xmlns:p14="http://schemas.microsoft.com/office/powerpoint/2010/main" val="3801830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0D2DF"/>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chemeClr val="bg1"/>
                </a:solidFill>
                <a:latin typeface="Futura LT Pro Book" panose="020B0502020204020303" pitchFamily="34" charset="77"/>
              </a:rPr>
              <a:t>12.  Beobachtung, Dokumentation, Planung</a:t>
            </a:r>
            <a:endParaRPr lang="de-DE" sz="2400" b="1" dirty="0">
              <a:solidFill>
                <a:schemeClr val="bg1"/>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742137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de-AT" sz="1400" dirty="0">
                <a:solidFill>
                  <a:schemeClr val="bg1"/>
                </a:solidFill>
                <a:effectLst/>
                <a:latin typeface="Futura LT Pro Book" panose="020B0502020204020303" pitchFamily="34" charset="77"/>
                <a:ea typeface="Times New Roman" panose="02020603050405020304" pitchFamily="18" charset="0"/>
              </a:rPr>
              <a:t>Um so gut als möglich auf die Interessen der Kinder eingehen zu können haben sich alle städtischen Kinderbetreuungseinrichten darauf geeinigt mithilfe von einer bereits bekannten Beobachtungsmethode namens BADOK (Bildungs- und Arbeitsdokumentation) den Alltag zu gestalten. Dabei werden beobachtete Interessen der gesamten Gruppe ermittelt und direkte oder indirekte Impulsideen in jedem Bildungsbereich geplant. Unser pädagogisches Handeln wird dann auch mit dieser Methode reflektiert, um weiterführend noch darauf aufbauen zu können.</a:t>
            </a:r>
          </a:p>
          <a:p>
            <a:pPr marL="0" indent="0" algn="just">
              <a:lnSpc>
                <a:spcPct val="150000"/>
              </a:lnSpc>
              <a:buNone/>
            </a:pPr>
            <a:r>
              <a:rPr lang="de-AT" sz="1400" dirty="0">
                <a:solidFill>
                  <a:schemeClr val="bg1"/>
                </a:solidFill>
                <a:effectLst/>
                <a:latin typeface="Futura LT Pro Book" panose="020B0502020204020303" pitchFamily="34" charset="77"/>
                <a:ea typeface="Times New Roman" panose="02020603050405020304" pitchFamily="18" charset="0"/>
              </a:rPr>
              <a:t>Außerdem wird ein Gruppenportfolio geführt, in dem zu allen Highlights im Alltag Beiträge mit den Kindern gestaltet werden und in der Portfoliomappe abgelegt werden. Diese ist dann jederzeit für alle Kinder einsehbar, um aufzuzeigen wie sich die Hortgruppe entwickelt.</a:t>
            </a:r>
          </a:p>
        </p:txBody>
      </p:sp>
    </p:spTree>
    <p:extLst>
      <p:ext uri="{BB962C8B-B14F-4D97-AF65-F5344CB8AC3E}">
        <p14:creationId xmlns:p14="http://schemas.microsoft.com/office/powerpoint/2010/main" val="837874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DD8D6"/>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6B810A2-BAC2-78DB-B8E6-6979FB1A1915}"/>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ADD8D6"/>
                </a:solidFill>
                <a:latin typeface="Futura LT Pro Book" panose="020B0502020204020303" pitchFamily="34" charset="77"/>
              </a:rPr>
              <a:t>13.  Inklusion</a:t>
            </a:r>
            <a:endParaRPr lang="de-DE" sz="2400" b="1" dirty="0">
              <a:solidFill>
                <a:srgbClr val="ADD8D6"/>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66781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de-AT" sz="1400" dirty="0">
                <a:solidFill>
                  <a:srgbClr val="ADD8D6"/>
                </a:solidFill>
                <a:effectLst/>
                <a:latin typeface="Futura LT Pro Book" panose="020B0502020204020303" pitchFamily="34" charset="77"/>
                <a:ea typeface="Times New Roman" panose="02020603050405020304" pitchFamily="18" charset="0"/>
              </a:rPr>
              <a:t>Wie bereits in „6. Bild vom Kind (Pädagogische Grundhaltung, Prinzipien, Werte)“ beschrieben, wird jedes Kind als einzigartig angesehen, egal ob körperliche oder geistige Behinderung vorliegt oder ein Kind aus einem anderen Land zu uns gekommen ist. Dabei wird, mit Einwilligung des betroffenen Kindes, diese Eigenschaft auch im Kollektiv angesprochen, um Verständnis in der Gruppe zu schaffen und das Gruppengefühl zu stärken. Es muss darauf geachtet werden, dass kein Kind ausgeschlossen wird. </a:t>
            </a:r>
          </a:p>
        </p:txBody>
      </p:sp>
    </p:spTree>
    <p:extLst>
      <p:ext uri="{BB962C8B-B14F-4D97-AF65-F5344CB8AC3E}">
        <p14:creationId xmlns:p14="http://schemas.microsoft.com/office/powerpoint/2010/main" val="1924192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DE7D1"/>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020C5D8-8CD1-5877-77F2-9A0E65FE880F}"/>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ADE7D1"/>
                </a:solidFill>
                <a:latin typeface="Futura LT Pro Book" panose="020B0502020204020303" pitchFamily="34" charset="77"/>
              </a:rPr>
              <a:t>14.  Sprachförderung</a:t>
            </a:r>
            <a:endParaRPr lang="de-DE" sz="2400" b="1" dirty="0">
              <a:solidFill>
                <a:srgbClr val="ADE7D1"/>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6101665"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de-AT" sz="1400" dirty="0">
                <a:solidFill>
                  <a:srgbClr val="ADE7D1"/>
                </a:solidFill>
                <a:effectLst/>
                <a:latin typeface="Futura LT Pro Book" panose="020B0502020204020303" pitchFamily="34" charset="77"/>
                <a:ea typeface="Times New Roman" panose="02020603050405020304" pitchFamily="18" charset="0"/>
              </a:rPr>
              <a:t>Ein zentraler Punkt bei uns im Hort ist die Sprachförderung. Um ein gutes Gruppengefüge zu schaffen ist eine Voraussetzung, dass sich alle verstehen. Das </a:t>
            </a:r>
            <a:r>
              <a:rPr lang="de-AT" sz="1400" dirty="0">
                <a:solidFill>
                  <a:srgbClr val="ADE7D1"/>
                </a:solidFill>
                <a:latin typeface="Futura LT Pro Book" panose="020B0502020204020303" pitchFamily="34" charset="77"/>
                <a:ea typeface="Times New Roman" panose="02020603050405020304" pitchFamily="18" charset="0"/>
              </a:rPr>
              <a:t>Beherrschen der deutschen Sprache ist eine wichtige Voraussetzung für Bildungschancen, daher bieten wir den Kindern täglich unzählige Sprechgelegenheiten, sind positive Sprachvorbilder und legen Wert auf eine gewählte gemeinsame deutsche Umgangssprache. </a:t>
            </a:r>
            <a:r>
              <a:rPr lang="de-AT" sz="1400" dirty="0">
                <a:solidFill>
                  <a:srgbClr val="ADE7D1"/>
                </a:solidFill>
                <a:effectLst/>
                <a:latin typeface="Futura LT Pro Book" panose="020B0502020204020303" pitchFamily="34" charset="77"/>
                <a:ea typeface="Times New Roman" panose="02020603050405020304" pitchFamily="18" charset="0"/>
              </a:rPr>
              <a:t>Zahlreiche andere Sprachen, die wir in unsrer Hortgemeinschaft finden, werden als Potentiale der Kinder gesehen und in den Alltag integriert. </a:t>
            </a:r>
          </a:p>
        </p:txBody>
      </p:sp>
    </p:spTree>
    <p:extLst>
      <p:ext uri="{BB962C8B-B14F-4D97-AF65-F5344CB8AC3E}">
        <p14:creationId xmlns:p14="http://schemas.microsoft.com/office/powerpoint/2010/main" val="1427108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DD6B3"/>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D3E6BA3-37C9-A714-52C5-C358463A693F}"/>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ADD6B3"/>
                </a:solidFill>
                <a:latin typeface="Futura LT Pro Book" panose="020B0502020204020303" pitchFamily="34" charset="77"/>
              </a:rPr>
              <a:t>15.  Projekte </a:t>
            </a:r>
            <a:endParaRPr lang="de-DE" sz="2400" b="1" dirty="0">
              <a:solidFill>
                <a:srgbClr val="ADD6B3"/>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6965289"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de-AT" sz="1400" b="1" dirty="0">
                <a:solidFill>
                  <a:srgbClr val="ADD6B3"/>
                </a:solidFill>
                <a:effectLst/>
                <a:latin typeface="Futura LT Pro Book" panose="020B0502020204020303" pitchFamily="34" charset="77"/>
                <a:ea typeface="Times New Roman" panose="02020603050405020304" pitchFamily="18" charset="0"/>
              </a:rPr>
              <a:t>Freitag</a:t>
            </a:r>
            <a:endParaRPr lang="de-AT" sz="1400" dirty="0">
              <a:solidFill>
                <a:srgbClr val="ADD6B3"/>
              </a:solidFill>
              <a:effectLst/>
              <a:latin typeface="Futura LT Pro Book" panose="020B0502020204020303" pitchFamily="34" charset="77"/>
              <a:ea typeface="Times New Roman" panose="02020603050405020304" pitchFamily="18" charset="0"/>
            </a:endParaRPr>
          </a:p>
          <a:p>
            <a:pPr marL="0" indent="0" algn="just">
              <a:lnSpc>
                <a:spcPct val="150000"/>
              </a:lnSpc>
              <a:buNone/>
            </a:pPr>
            <a:r>
              <a:rPr lang="de-AT" sz="1400" dirty="0">
                <a:solidFill>
                  <a:srgbClr val="ADD6B3"/>
                </a:solidFill>
                <a:effectLst/>
                <a:latin typeface="Futura LT Pro Book" panose="020B0502020204020303" pitchFamily="34" charset="77"/>
                <a:ea typeface="Times New Roman" panose="02020603050405020304" pitchFamily="18" charset="0"/>
              </a:rPr>
              <a:t>Am Freitag findet nach dem Mittagessen die Lernzeit bis 14 Uhr statt, da wir anschließend mit den Kindern einen Ausflug unternehmen. Wir besuchen verschiedene Plätze in der Umgebung wie z.B. den Wald, Spielplätze oder Sporteinrichtungen. Diese Unternehmungen finden bis max. 16:30 Uhr statt. Ein Abholen ist daher vor 14 Uhr oder nach der Rückkehr möglich – sollten Schulaufgaben noch nicht erledigt sein, müssten diese zuhause am Wochenende gemacht werden.</a:t>
            </a:r>
          </a:p>
          <a:p>
            <a:pPr marL="0" indent="0" algn="just">
              <a:lnSpc>
                <a:spcPct val="150000"/>
              </a:lnSpc>
              <a:buNone/>
            </a:pPr>
            <a:r>
              <a:rPr lang="de-AT" sz="1400" b="1" dirty="0">
                <a:solidFill>
                  <a:srgbClr val="ADD6B3"/>
                </a:solidFill>
                <a:effectLst/>
                <a:latin typeface="Futura LT Pro Book" panose="020B0502020204020303" pitchFamily="34" charset="77"/>
                <a:ea typeface="Times New Roman" panose="02020603050405020304" pitchFamily="18" charset="0"/>
              </a:rPr>
              <a:t>Jause</a:t>
            </a:r>
            <a:endParaRPr lang="de-AT" sz="1400" dirty="0">
              <a:solidFill>
                <a:srgbClr val="ADD6B3"/>
              </a:solidFill>
              <a:effectLst/>
              <a:latin typeface="Futura LT Pro Book" panose="020B0502020204020303" pitchFamily="34" charset="77"/>
              <a:ea typeface="Times New Roman" panose="02020603050405020304" pitchFamily="18" charset="0"/>
            </a:endParaRPr>
          </a:p>
          <a:p>
            <a:pPr marL="0" indent="0" algn="just">
              <a:lnSpc>
                <a:spcPct val="150000"/>
              </a:lnSpc>
              <a:buNone/>
            </a:pPr>
            <a:r>
              <a:rPr lang="de-AT" sz="1400" dirty="0">
                <a:solidFill>
                  <a:srgbClr val="ADD6B3"/>
                </a:solidFill>
                <a:effectLst/>
                <a:latin typeface="Futura LT Pro Book" panose="020B0502020204020303" pitchFamily="34" charset="77"/>
                <a:ea typeface="Times New Roman" panose="02020603050405020304" pitchFamily="18" charset="0"/>
              </a:rPr>
              <a:t>Die Jause bereiten wir gemeinsam mit den Kindern vor. Dabei achten wir auf Abwechslung und gehen auf Wünsche ein. Die Jause kaufen wir manchmal gemeinsam mit den Kindern im angrenzenden Dorfladen ein. Beim Essen ist uns wichtig, dass die Kinder neue Gerichte kennenlernen, diese probieren und ein gesundes, bewusstes Essverhalten entwickeln.</a:t>
            </a:r>
          </a:p>
        </p:txBody>
      </p:sp>
    </p:spTree>
    <p:extLst>
      <p:ext uri="{BB962C8B-B14F-4D97-AF65-F5344CB8AC3E}">
        <p14:creationId xmlns:p14="http://schemas.microsoft.com/office/powerpoint/2010/main" val="508127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DD6B3"/>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7F2B881-C7A4-4859-19A1-561F1FD62E11}"/>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ADD6B3"/>
                </a:solidFill>
                <a:latin typeface="Futura LT Pro Book" panose="020B0502020204020303" pitchFamily="34" charset="77"/>
              </a:rPr>
              <a:t>15.  Projekte </a:t>
            </a:r>
            <a:endParaRPr lang="de-DE" sz="2400" b="1" dirty="0">
              <a:solidFill>
                <a:srgbClr val="ADD6B3"/>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7519556"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0"/>
              </a:spcBef>
              <a:buNone/>
            </a:pPr>
            <a:r>
              <a:rPr lang="de-AT" sz="1400" b="1" dirty="0">
                <a:solidFill>
                  <a:srgbClr val="ADD6B3"/>
                </a:solidFill>
                <a:effectLst/>
                <a:latin typeface="Futura LT Pro Book" panose="020B0502020204020303" pitchFamily="34" charset="77"/>
                <a:ea typeface="Times New Roman" panose="02020603050405020304" pitchFamily="18" charset="0"/>
              </a:rPr>
              <a:t>Altersheim</a:t>
            </a:r>
            <a:endParaRPr lang="de-AT" sz="1400" dirty="0">
              <a:solidFill>
                <a:srgbClr val="ADD6B3"/>
              </a:solidFill>
              <a:effectLst/>
              <a:latin typeface="Futura LT Pro Book" panose="020B0502020204020303" pitchFamily="34" charset="77"/>
              <a:ea typeface="Times New Roman" panose="02020603050405020304" pitchFamily="18" charset="0"/>
            </a:endParaRPr>
          </a:p>
          <a:p>
            <a:pPr marL="0" indent="0" algn="just">
              <a:lnSpc>
                <a:spcPct val="120000"/>
              </a:lnSpc>
              <a:spcBef>
                <a:spcPts val="0"/>
              </a:spcBef>
              <a:buNone/>
            </a:pPr>
            <a:r>
              <a:rPr lang="de-AT" sz="1400" dirty="0">
                <a:solidFill>
                  <a:srgbClr val="ADD6B3"/>
                </a:solidFill>
                <a:effectLst/>
                <a:latin typeface="Futura LT Pro Book" panose="020B0502020204020303" pitchFamily="34" charset="77"/>
                <a:ea typeface="Times New Roman" panose="02020603050405020304" pitchFamily="18" charset="0"/>
              </a:rPr>
              <a:t>Da wir uns im Haus der Generationen befinden. Finden auch immer wieder Aktionen mit den dort lebenden Menschen statt. So werden z.B. Weihnachtskarten oder </a:t>
            </a:r>
            <a:r>
              <a:rPr lang="de-AT" sz="1400" dirty="0" err="1">
                <a:solidFill>
                  <a:srgbClr val="ADD6B3"/>
                </a:solidFill>
                <a:effectLst/>
                <a:latin typeface="Futura LT Pro Book" panose="020B0502020204020303" pitchFamily="34" charset="77"/>
                <a:ea typeface="Times New Roman" panose="02020603050405020304" pitchFamily="18" charset="0"/>
              </a:rPr>
              <a:t>Muttertagskarten</a:t>
            </a:r>
            <a:r>
              <a:rPr lang="de-AT" sz="1400" dirty="0">
                <a:solidFill>
                  <a:srgbClr val="ADD6B3"/>
                </a:solidFill>
                <a:effectLst/>
                <a:latin typeface="Futura LT Pro Book" panose="020B0502020204020303" pitchFamily="34" charset="77"/>
                <a:ea typeface="Times New Roman" panose="02020603050405020304" pitchFamily="18" charset="0"/>
              </a:rPr>
              <a:t> gemeinsam gebastelt oder die älteren Menschen kommen beim Besuch des Nikolauses in den Garten und wohnen unserer Nikolausfeier bei. Auch bei anderen Feiern sind immer wieder die Bewohner des Hauses der Generation eingeladen.</a:t>
            </a:r>
          </a:p>
          <a:p>
            <a:pPr marL="0" indent="0" algn="just">
              <a:lnSpc>
                <a:spcPct val="120000"/>
              </a:lnSpc>
              <a:spcBef>
                <a:spcPts val="0"/>
              </a:spcBef>
              <a:buNone/>
            </a:pPr>
            <a:endParaRPr lang="de-AT" sz="1400" dirty="0">
              <a:solidFill>
                <a:srgbClr val="ADD6B3"/>
              </a:solidFill>
              <a:effectLst/>
              <a:latin typeface="Futura LT Pro Book" panose="020B0502020204020303" pitchFamily="34" charset="77"/>
              <a:ea typeface="Times New Roman" panose="02020603050405020304" pitchFamily="18" charset="0"/>
            </a:endParaRPr>
          </a:p>
          <a:p>
            <a:pPr marL="0" indent="0" algn="just">
              <a:lnSpc>
                <a:spcPct val="120000"/>
              </a:lnSpc>
              <a:spcBef>
                <a:spcPts val="0"/>
              </a:spcBef>
              <a:buNone/>
            </a:pPr>
            <a:r>
              <a:rPr lang="de-AT" sz="1400" b="1" dirty="0">
                <a:solidFill>
                  <a:srgbClr val="ADD6B3"/>
                </a:solidFill>
                <a:effectLst/>
                <a:latin typeface="Futura LT Pro Book" panose="020B0502020204020303" pitchFamily="34" charset="77"/>
                <a:ea typeface="Times New Roman" panose="02020603050405020304" pitchFamily="18" charset="0"/>
              </a:rPr>
              <a:t>Bücherei</a:t>
            </a:r>
            <a:endParaRPr lang="de-AT" sz="1400" dirty="0">
              <a:solidFill>
                <a:srgbClr val="ADD6B3"/>
              </a:solidFill>
              <a:effectLst/>
              <a:latin typeface="Futura LT Pro Book" panose="020B0502020204020303" pitchFamily="34" charset="77"/>
              <a:ea typeface="Times New Roman" panose="02020603050405020304" pitchFamily="18" charset="0"/>
            </a:endParaRPr>
          </a:p>
          <a:p>
            <a:pPr marL="0" indent="0" algn="just">
              <a:lnSpc>
                <a:spcPct val="120000"/>
              </a:lnSpc>
              <a:spcBef>
                <a:spcPts val="0"/>
              </a:spcBef>
              <a:buNone/>
            </a:pPr>
            <a:r>
              <a:rPr lang="de-AT" sz="1400" dirty="0">
                <a:solidFill>
                  <a:srgbClr val="ADD6B3"/>
                </a:solidFill>
                <a:effectLst/>
                <a:latin typeface="Futura LT Pro Book" panose="020B0502020204020303" pitchFamily="34" charset="77"/>
                <a:ea typeface="Times New Roman" panose="02020603050405020304" pitchFamily="18" charset="0"/>
              </a:rPr>
              <a:t>Auch mit der städtischen Bücherei arbeiten wir sehr eng zusammen, da uns das Lesen sehr wichtig ist. Daher besuchen wir immer wieder die dortigen Angebote von Autoren, die ihre Bücher vorstellen (Lesungen). Es gibt auch eine Bücherkiste, die von den Kindern </a:t>
            </a:r>
            <a:r>
              <a:rPr lang="de-AT" sz="1400" dirty="0">
                <a:solidFill>
                  <a:srgbClr val="ADD6B3"/>
                </a:solidFill>
                <a:latin typeface="Futura LT Pro Book" panose="020B0502020204020303" pitchFamily="34" charset="77"/>
                <a:ea typeface="Times New Roman" panose="02020603050405020304" pitchFamily="18" charset="0"/>
              </a:rPr>
              <a:t>in der Bücherei</a:t>
            </a:r>
            <a:r>
              <a:rPr lang="de-AT" sz="1400" dirty="0">
                <a:solidFill>
                  <a:srgbClr val="ADD6B3"/>
                </a:solidFill>
                <a:effectLst/>
                <a:latin typeface="Futura LT Pro Book" panose="020B0502020204020303" pitchFamily="34" charset="77"/>
                <a:ea typeface="Times New Roman" panose="02020603050405020304" pitchFamily="18" charset="0"/>
              </a:rPr>
              <a:t>mit ca. 15 Büchern gefüllt wird. Die ausgesuchten Bücher werden in den Hort getragen und stehen dann für ca. 4 Wochen zu Verfügung. Danach werden sie wieder gemeinsam in die Bücherei zurückgebracht und wieder neue Bücher entliehen. Dieses Angebot nutzen die Kinder sehr gerne, da sie sich immer Bücher aussuchen können, die gerade ihren Interessen entsprechen. </a:t>
            </a:r>
          </a:p>
        </p:txBody>
      </p:sp>
    </p:spTree>
    <p:extLst>
      <p:ext uri="{BB962C8B-B14F-4D97-AF65-F5344CB8AC3E}">
        <p14:creationId xmlns:p14="http://schemas.microsoft.com/office/powerpoint/2010/main" val="2911716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BB7C"/>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1038416" y="-2999160"/>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856348" y="1520825"/>
            <a:ext cx="5896144" cy="4351338"/>
          </a:xfrm>
        </p:spPr>
        <p:txBody>
          <a:bodyPr>
            <a:noAutofit/>
          </a:bodyPr>
          <a:lstStyle/>
          <a:p>
            <a:pPr>
              <a:lnSpc>
                <a:spcPct val="150000"/>
              </a:lnSpc>
            </a:pPr>
            <a:r>
              <a:rPr lang="de-AT" sz="1400" dirty="0">
                <a:solidFill>
                  <a:srgbClr val="FFBB7C"/>
                </a:solidFill>
                <a:effectLst/>
                <a:latin typeface="Futura LT Pro Book" panose="020B0502020204020303" pitchFamily="34" charset="77"/>
                <a:ea typeface="Times New Roman" panose="02020603050405020304" pitchFamily="18" charset="0"/>
              </a:rPr>
              <a:t>2009 - 2020	                                                                Eröffnung „Haus der Generationen“ – der Schülerhort wird von einem privaten Träger geführt</a:t>
            </a:r>
          </a:p>
          <a:p>
            <a:pPr>
              <a:lnSpc>
                <a:spcPct val="150000"/>
              </a:lnSpc>
            </a:pPr>
            <a:r>
              <a:rPr lang="de-AT" sz="1400" dirty="0">
                <a:solidFill>
                  <a:srgbClr val="FFBB7C"/>
                </a:solidFill>
                <a:effectLst/>
                <a:latin typeface="Futura LT Pro Book" panose="020B0502020204020303" pitchFamily="34" charset="77"/>
                <a:ea typeface="Times New Roman" panose="02020603050405020304" pitchFamily="18" charset="0"/>
              </a:rPr>
              <a:t>September 2020	                                                            Neueröffnung „Falkenstein Hort“ – der Schülerhort gehört nun zu den Kinderbildungs- und Betreuungseinrichtungen der Stadtgemeinde Schwaz</a:t>
            </a:r>
          </a:p>
          <a:p>
            <a:pPr>
              <a:lnSpc>
                <a:spcPct val="150000"/>
              </a:lnSpc>
            </a:pPr>
            <a:r>
              <a:rPr lang="de-AT" sz="1400" dirty="0">
                <a:solidFill>
                  <a:srgbClr val="FFBB7C"/>
                </a:solidFill>
                <a:effectLst/>
                <a:latin typeface="Futura LT Pro Book" panose="020B0502020204020303" pitchFamily="34" charset="77"/>
                <a:ea typeface="Times New Roman" panose="02020603050405020304" pitchFamily="18" charset="0"/>
              </a:rPr>
              <a:t>Sommer 2023 Umbau Innenhof zu einem hochwertigen </a:t>
            </a:r>
            <a:r>
              <a:rPr lang="de-AT" sz="1400" dirty="0" err="1">
                <a:solidFill>
                  <a:srgbClr val="FFBB7C"/>
                </a:solidFill>
                <a:effectLst/>
                <a:latin typeface="Futura LT Pro Book" panose="020B0502020204020303" pitchFamily="34" charset="77"/>
                <a:ea typeface="Times New Roman" panose="02020603050405020304" pitchFamily="18" charset="0"/>
              </a:rPr>
              <a:t>Spielhof</a:t>
            </a:r>
            <a:r>
              <a:rPr lang="de-AT" sz="1400" dirty="0">
                <a:solidFill>
                  <a:srgbClr val="FFBB7C"/>
                </a:solidFill>
                <a:effectLst/>
                <a:latin typeface="Futura LT Pro Book" panose="020B0502020204020303" pitchFamily="34" charset="77"/>
                <a:ea typeface="Times New Roman" panose="02020603050405020304" pitchFamily="18" charset="0"/>
              </a:rPr>
              <a:t> </a:t>
            </a:r>
          </a:p>
        </p:txBody>
      </p:sp>
      <p:sp>
        <p:nvSpPr>
          <p:cNvPr id="4" name="Titel 1">
            <a:extLst>
              <a:ext uri="{FF2B5EF4-FFF2-40B4-BE49-F238E27FC236}">
                <a16:creationId xmlns:a16="http://schemas.microsoft.com/office/drawing/2014/main" id="{09A307A0-AB7A-8284-56F6-E624F3A9C01B}"/>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BB7C"/>
                </a:solidFill>
                <a:latin typeface="Futura LT Pro Book" panose="020B0502020204020303" pitchFamily="34" charset="77"/>
              </a:rPr>
              <a:t>2.  Chronik / Geschichte des Hauses </a:t>
            </a:r>
            <a:endParaRPr lang="de-DE" sz="2400" b="1" dirty="0">
              <a:solidFill>
                <a:schemeClr val="bg1"/>
              </a:solidFill>
              <a:latin typeface="Futura LT Pro Book" panose="020B0502020204020303" pitchFamily="34" charset="77"/>
            </a:endParaRPr>
          </a:p>
        </p:txBody>
      </p:sp>
    </p:spTree>
    <p:extLst>
      <p:ext uri="{BB962C8B-B14F-4D97-AF65-F5344CB8AC3E}">
        <p14:creationId xmlns:p14="http://schemas.microsoft.com/office/powerpoint/2010/main" val="287660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alpha val="70000"/>
          </a:schemeClr>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2513966"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solidFill>
                <a:prstClr val="white"/>
              </a:solidFill>
            </a:endParaRPr>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4328603" y="1526170"/>
            <a:ext cx="6678168" cy="4649777"/>
          </a:xfrm>
        </p:spPr>
        <p:txBody>
          <a:bodyPr>
            <a:noAutofit/>
          </a:bodyPr>
          <a:lstStyle/>
          <a:p>
            <a:pPr marL="0" indent="0" algn="just">
              <a:lnSpc>
                <a:spcPct val="130000"/>
              </a:lnSpc>
              <a:spcBef>
                <a:spcPts val="0"/>
              </a:spcBef>
              <a:buNone/>
            </a:pPr>
            <a:r>
              <a:rPr lang="de-AT" sz="1400" dirty="0">
                <a:solidFill>
                  <a:srgbClr val="ED7D31"/>
                </a:solidFill>
                <a:latin typeface="Futura LT Pro Book" panose="020B0502020204020303" pitchFamily="34" charset="77"/>
                <a:ea typeface="Times New Roman" panose="02020603050405020304" pitchFamily="18" charset="0"/>
              </a:rPr>
              <a:t>Erhalter: </a:t>
            </a:r>
          </a:p>
          <a:p>
            <a:pPr marL="0" indent="0" algn="just">
              <a:lnSpc>
                <a:spcPct val="130000"/>
              </a:lnSpc>
              <a:spcBef>
                <a:spcPts val="0"/>
              </a:spcBef>
              <a:buNone/>
            </a:pPr>
            <a:r>
              <a:rPr lang="de-AT" sz="1400" b="1" dirty="0">
                <a:solidFill>
                  <a:srgbClr val="ED7D31"/>
                </a:solidFill>
                <a:latin typeface="Futura LT Pro Book" panose="020B0502020204020303" pitchFamily="34" charset="77"/>
                <a:ea typeface="Times New Roman" panose="02020603050405020304" pitchFamily="18" charset="0"/>
              </a:rPr>
              <a:t>Stadtgemeinde Schwaz</a:t>
            </a:r>
          </a:p>
          <a:p>
            <a:pPr marL="0" indent="0" algn="just">
              <a:lnSpc>
                <a:spcPct val="130000"/>
              </a:lnSpc>
              <a:spcBef>
                <a:spcPts val="0"/>
              </a:spcBef>
              <a:buNone/>
            </a:pPr>
            <a:r>
              <a:rPr lang="de-AT" sz="1400" dirty="0">
                <a:solidFill>
                  <a:srgbClr val="ED7D31"/>
                </a:solidFill>
                <a:latin typeface="Futura LT Pro Book" panose="020B0502020204020303" pitchFamily="34" charset="77"/>
                <a:ea typeface="Times New Roman" panose="02020603050405020304" pitchFamily="18" charset="0"/>
              </a:rPr>
              <a:t>Franz-Josef-Straße 2, 6130 Schwaz</a:t>
            </a:r>
          </a:p>
          <a:p>
            <a:pPr marL="0" indent="0" algn="just">
              <a:lnSpc>
                <a:spcPct val="130000"/>
              </a:lnSpc>
              <a:spcBef>
                <a:spcPts val="0"/>
              </a:spcBef>
              <a:buNone/>
              <a:tabLst>
                <a:tab pos="900430" algn="l"/>
              </a:tabLst>
            </a:pPr>
            <a:r>
              <a:rPr lang="de-AT" sz="1400" dirty="0">
                <a:solidFill>
                  <a:srgbClr val="ED7D31"/>
                </a:solidFill>
                <a:latin typeface="Futura LT Pro Book" panose="020B0502020204020303" pitchFamily="34" charset="77"/>
                <a:ea typeface="Times New Roman" panose="02020603050405020304" pitchFamily="18" charset="0"/>
              </a:rPr>
              <a:t>Tel.:	05242/6960</a:t>
            </a:r>
          </a:p>
          <a:p>
            <a:pPr marL="0" indent="0" algn="just">
              <a:lnSpc>
                <a:spcPct val="130000"/>
              </a:lnSpc>
              <a:spcBef>
                <a:spcPts val="0"/>
              </a:spcBef>
              <a:buNone/>
            </a:pPr>
            <a:r>
              <a:rPr lang="de-AT" sz="1400" dirty="0" err="1">
                <a:solidFill>
                  <a:srgbClr val="ED7D31"/>
                </a:solidFill>
                <a:latin typeface="Futura LT Pro Book" panose="020B0502020204020303" pitchFamily="34" charset="77"/>
                <a:ea typeface="Times New Roman" panose="02020603050405020304" pitchFamily="18" charset="0"/>
              </a:rPr>
              <a:t>E-mail</a:t>
            </a:r>
            <a:r>
              <a:rPr lang="de-AT" sz="1400" dirty="0">
                <a:solidFill>
                  <a:srgbClr val="ED7D31"/>
                </a:solidFill>
                <a:latin typeface="Futura LT Pro Book" panose="020B0502020204020303" pitchFamily="34" charset="77"/>
                <a:ea typeface="Times New Roman" panose="02020603050405020304" pitchFamily="18" charset="0"/>
              </a:rPr>
              <a:t>:	</a:t>
            </a:r>
            <a:r>
              <a:rPr lang="de-AT" sz="1400" u="sng" dirty="0">
                <a:solidFill>
                  <a:srgbClr val="ED7D31"/>
                </a:solidFill>
                <a:latin typeface="Futura LT Pro Book" panose="020B0502020204020303" pitchFamily="34" charset="77"/>
                <a:ea typeface="Times New Roman" panose="02020603050405020304" pitchFamily="18" charset="0"/>
                <a:hlinkClick r:id="rId3">
                  <a:extLst>
                    <a:ext uri="{A12FA001-AC4F-418D-AE19-62706E023703}">
                      <ahyp:hlinkClr xmlns:ahyp="http://schemas.microsoft.com/office/drawing/2018/hyperlinkcolor" val="tx"/>
                    </a:ext>
                  </a:extLst>
                </a:hlinkClick>
              </a:rPr>
              <a:t>stadtamt@schwaz.at</a:t>
            </a:r>
            <a:endParaRPr lang="de-AT" sz="1400" dirty="0">
              <a:solidFill>
                <a:srgbClr val="ED7D31"/>
              </a:solidFill>
              <a:latin typeface="Futura LT Pro Book" panose="020B0502020204020303" pitchFamily="34" charset="77"/>
              <a:ea typeface="Times New Roman" panose="02020603050405020304" pitchFamily="18" charset="0"/>
            </a:endParaRPr>
          </a:p>
          <a:p>
            <a:pPr marL="0" indent="0" algn="just">
              <a:lnSpc>
                <a:spcPct val="130000"/>
              </a:lnSpc>
              <a:spcBef>
                <a:spcPts val="0"/>
              </a:spcBef>
              <a:buNone/>
            </a:pPr>
            <a:r>
              <a:rPr lang="de-AT" sz="1400" dirty="0">
                <a:solidFill>
                  <a:srgbClr val="ED7D31"/>
                </a:solidFill>
                <a:latin typeface="Futura LT Pro Book" panose="020B0502020204020303" pitchFamily="34" charset="77"/>
                <a:ea typeface="Times New Roman" panose="02020603050405020304" pitchFamily="18" charset="0"/>
              </a:rPr>
              <a:t>Internet:	</a:t>
            </a:r>
            <a:r>
              <a:rPr lang="de-AT" sz="1400" u="sng" dirty="0">
                <a:solidFill>
                  <a:srgbClr val="ED7D31"/>
                </a:solidFill>
                <a:latin typeface="Futura LT Pro Book" panose="020B0502020204020303" pitchFamily="34" charset="77"/>
                <a:ea typeface="Times New Roman" panose="02020603050405020304" pitchFamily="18" charset="0"/>
                <a:hlinkClick r:id="rId4">
                  <a:extLst>
                    <a:ext uri="{A12FA001-AC4F-418D-AE19-62706E023703}">
                      <ahyp:hlinkClr xmlns:ahyp="http://schemas.microsoft.com/office/drawing/2018/hyperlinkcolor" val="tx"/>
                    </a:ext>
                  </a:extLst>
                </a:hlinkClick>
              </a:rPr>
              <a:t>www.schwaz.at</a:t>
            </a:r>
            <a:endParaRPr lang="de-AT" sz="1400" dirty="0">
              <a:solidFill>
                <a:srgbClr val="ED7D31"/>
              </a:solidFill>
              <a:latin typeface="Futura LT Pro Book" panose="020B0502020204020303" pitchFamily="34" charset="77"/>
              <a:ea typeface="Times New Roman" panose="02020603050405020304" pitchFamily="18" charset="0"/>
            </a:endParaRPr>
          </a:p>
          <a:p>
            <a:pPr marL="0" indent="0">
              <a:lnSpc>
                <a:spcPct val="130000"/>
              </a:lnSpc>
              <a:spcBef>
                <a:spcPts val="0"/>
              </a:spcBef>
              <a:buNone/>
            </a:pPr>
            <a:endParaRPr lang="de-DE" sz="1400" dirty="0">
              <a:solidFill>
                <a:srgbClr val="ED7D31"/>
              </a:solidFill>
              <a:latin typeface="Futura LT Pro Book" panose="020B0502020204020303" pitchFamily="34" charset="77"/>
            </a:endParaRPr>
          </a:p>
          <a:p>
            <a:pPr marL="0" indent="0">
              <a:lnSpc>
                <a:spcPct val="130000"/>
              </a:lnSpc>
              <a:spcBef>
                <a:spcPts val="0"/>
              </a:spcBef>
              <a:buNone/>
            </a:pPr>
            <a:endParaRPr lang="de-DE" sz="1400" dirty="0">
              <a:solidFill>
                <a:srgbClr val="ED7D31"/>
              </a:solidFill>
              <a:latin typeface="Futura LT Pro Book" panose="020B0502020204020303" pitchFamily="34" charset="77"/>
            </a:endParaRPr>
          </a:p>
          <a:p>
            <a:pPr marL="0" indent="0">
              <a:lnSpc>
                <a:spcPct val="130000"/>
              </a:lnSpc>
              <a:spcBef>
                <a:spcPts val="0"/>
              </a:spcBef>
              <a:buNone/>
            </a:pPr>
            <a:r>
              <a:rPr lang="de-DE" sz="1400" dirty="0">
                <a:solidFill>
                  <a:srgbClr val="ED7D31"/>
                </a:solidFill>
                <a:latin typeface="Futura LT Pro Book" panose="020B0502020204020303" pitchFamily="34" charset="77"/>
              </a:rPr>
              <a:t>Bürgermeisterin: 			Victoria Weber </a:t>
            </a:r>
            <a:r>
              <a:rPr lang="de-DE" sz="1400" dirty="0" err="1">
                <a:solidFill>
                  <a:srgbClr val="ED7D31"/>
                </a:solidFill>
                <a:latin typeface="Futura LT Pro Book" panose="020B0502020204020303" pitchFamily="34" charset="77"/>
              </a:rPr>
              <a:t>MSc</a:t>
            </a:r>
            <a:r>
              <a:rPr lang="de-DE" sz="1400" dirty="0">
                <a:solidFill>
                  <a:srgbClr val="ED7D31"/>
                </a:solidFill>
                <a:latin typeface="Futura LT Pro Book" panose="020B0502020204020303" pitchFamily="34" charset="77"/>
              </a:rPr>
              <a:t> </a:t>
            </a:r>
          </a:p>
          <a:p>
            <a:pPr marL="0" indent="0">
              <a:lnSpc>
                <a:spcPct val="130000"/>
              </a:lnSpc>
              <a:spcBef>
                <a:spcPts val="0"/>
              </a:spcBef>
              <a:buNone/>
            </a:pPr>
            <a:r>
              <a:rPr lang="de-DE" sz="1400" dirty="0">
                <a:solidFill>
                  <a:srgbClr val="ED7D31"/>
                </a:solidFill>
                <a:latin typeface="Futura LT Pro Book" panose="020B0502020204020303" pitchFamily="34" charset="77"/>
              </a:rPr>
              <a:t>Amtsleiter: 			Mag. Christoph Holzer</a:t>
            </a:r>
          </a:p>
          <a:p>
            <a:pPr marL="0" indent="0">
              <a:lnSpc>
                <a:spcPct val="130000"/>
              </a:lnSpc>
              <a:spcBef>
                <a:spcPts val="0"/>
              </a:spcBef>
              <a:buNone/>
            </a:pPr>
            <a:r>
              <a:rPr lang="de-DE" sz="1400" dirty="0">
                <a:solidFill>
                  <a:srgbClr val="ED7D31"/>
                </a:solidFill>
                <a:latin typeface="Futura LT Pro Book" panose="020B0502020204020303" pitchFamily="34" charset="77"/>
              </a:rPr>
              <a:t>Koordination Elementarbildung: 	Kathrin </a:t>
            </a:r>
            <a:r>
              <a:rPr lang="de-DE" sz="1400" dirty="0" err="1">
                <a:solidFill>
                  <a:srgbClr val="ED7D31"/>
                </a:solidFill>
                <a:latin typeface="Futura LT Pro Book" panose="020B0502020204020303" pitchFamily="34" charset="77"/>
              </a:rPr>
              <a:t>Danler</a:t>
            </a:r>
            <a:r>
              <a:rPr lang="de-DE" sz="1400" dirty="0">
                <a:solidFill>
                  <a:srgbClr val="ED7D31"/>
                </a:solidFill>
                <a:latin typeface="Futura LT Pro Book" panose="020B0502020204020303" pitchFamily="34" charset="77"/>
              </a:rPr>
              <a:t> </a:t>
            </a:r>
          </a:p>
        </p:txBody>
      </p:sp>
      <p:sp>
        <p:nvSpPr>
          <p:cNvPr id="4" name="Titel 1">
            <a:extLst>
              <a:ext uri="{FF2B5EF4-FFF2-40B4-BE49-F238E27FC236}">
                <a16:creationId xmlns:a16="http://schemas.microsoft.com/office/drawing/2014/main" id="{35C7EC9B-B002-47BD-86C8-613D8EFB90FE}"/>
              </a:ext>
            </a:extLst>
          </p:cNvPr>
          <p:cNvSpPr txBox="1">
            <a:spLocks/>
          </p:cNvSpPr>
          <p:nvPr/>
        </p:nvSpPr>
        <p:spPr>
          <a:xfrm>
            <a:off x="4328603"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ED7D31"/>
                </a:solidFill>
                <a:latin typeface="Futura LT Pro Book" panose="020B0502020204020303" pitchFamily="34" charset="77"/>
              </a:rPr>
              <a:t>3.  Struktur</a:t>
            </a:r>
            <a:endParaRPr lang="de-DE" sz="2400" b="1" dirty="0">
              <a:solidFill>
                <a:srgbClr val="ED7D31"/>
              </a:solidFill>
              <a:latin typeface="Futura LT Pro Book" panose="020B0502020204020303" pitchFamily="34" charset="77"/>
            </a:endParaRPr>
          </a:p>
        </p:txBody>
      </p:sp>
    </p:spTree>
    <p:extLst>
      <p:ext uri="{BB962C8B-B14F-4D97-AF65-F5344CB8AC3E}">
        <p14:creationId xmlns:p14="http://schemas.microsoft.com/office/powerpoint/2010/main" val="1827330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7D31">
            <a:alpha val="69804"/>
          </a:srgbClr>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2513966"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4328603" y="1526171"/>
            <a:ext cx="6678168" cy="4351338"/>
          </a:xfrm>
        </p:spPr>
        <p:txBody>
          <a:bodyPr>
            <a:noAutofit/>
          </a:bodyPr>
          <a:lstStyle/>
          <a:p>
            <a:pPr marL="0" indent="0" algn="just">
              <a:lnSpc>
                <a:spcPct val="130000"/>
              </a:lnSpc>
              <a:spcBef>
                <a:spcPts val="0"/>
              </a:spcBef>
              <a:buNone/>
            </a:pPr>
            <a:r>
              <a:rPr lang="de-AT" sz="1400" b="1" dirty="0">
                <a:solidFill>
                  <a:srgbClr val="ED7D31"/>
                </a:solidFill>
                <a:latin typeface="Futura LT Pro Book" panose="020B0502020204020303" pitchFamily="34" charset="77"/>
                <a:ea typeface="Times New Roman" panose="02020603050405020304" pitchFamily="18" charset="0"/>
              </a:rPr>
              <a:t>FALKENSTEIN HORT</a:t>
            </a:r>
          </a:p>
          <a:p>
            <a:pPr marL="0" indent="0" algn="just">
              <a:lnSpc>
                <a:spcPct val="130000"/>
              </a:lnSpc>
              <a:spcBef>
                <a:spcPts val="0"/>
              </a:spcBef>
              <a:buNone/>
            </a:pPr>
            <a:r>
              <a:rPr lang="de-AT" sz="1400" dirty="0">
                <a:solidFill>
                  <a:srgbClr val="ED7D31"/>
                </a:solidFill>
                <a:latin typeface="Futura LT Pro Book" panose="020B0502020204020303" pitchFamily="34" charset="77"/>
                <a:ea typeface="Times New Roman" panose="02020603050405020304" pitchFamily="18" charset="0"/>
              </a:rPr>
              <a:t>Falkensteinstraße 28a, 6130 Schwaz</a:t>
            </a:r>
          </a:p>
          <a:p>
            <a:pPr marL="0" indent="0" algn="just">
              <a:lnSpc>
                <a:spcPct val="130000"/>
              </a:lnSpc>
              <a:spcBef>
                <a:spcPts val="0"/>
              </a:spcBef>
              <a:buNone/>
            </a:pPr>
            <a:r>
              <a:rPr lang="de-AT" sz="1400" dirty="0">
                <a:solidFill>
                  <a:srgbClr val="ED7D31"/>
                </a:solidFill>
                <a:latin typeface="Futura LT Pro Book" panose="020B0502020204020303" pitchFamily="34" charset="77"/>
                <a:ea typeface="Times New Roman" panose="02020603050405020304" pitchFamily="18" charset="0"/>
              </a:rPr>
              <a:t>Tel.: 	0676/83697376</a:t>
            </a:r>
          </a:p>
          <a:p>
            <a:pPr marL="0" indent="0" algn="just">
              <a:lnSpc>
                <a:spcPct val="130000"/>
              </a:lnSpc>
              <a:spcBef>
                <a:spcPts val="0"/>
              </a:spcBef>
              <a:buNone/>
            </a:pPr>
            <a:r>
              <a:rPr lang="de-AT" sz="1400" dirty="0">
                <a:solidFill>
                  <a:srgbClr val="ED7D31"/>
                </a:solidFill>
                <a:latin typeface="Futura LT Pro Book" panose="020B0502020204020303" pitchFamily="34" charset="77"/>
                <a:ea typeface="Times New Roman" panose="02020603050405020304" pitchFamily="18" charset="0"/>
              </a:rPr>
              <a:t>E-Mail:	 </a:t>
            </a:r>
            <a:r>
              <a:rPr lang="de-AT" sz="1400" dirty="0">
                <a:solidFill>
                  <a:srgbClr val="ED7D31"/>
                </a:solidFill>
                <a:latin typeface="Futura LT Pro Book" panose="020B0502020204020303" pitchFamily="34" charset="77"/>
                <a:ea typeface="Times New Roman" panose="02020603050405020304" pitchFamily="18" charset="0"/>
                <a:hlinkClick r:id="rId3">
                  <a:extLst>
                    <a:ext uri="{A12FA001-AC4F-418D-AE19-62706E023703}">
                      <ahyp:hlinkClr xmlns:ahyp="http://schemas.microsoft.com/office/drawing/2018/hyperlinkcolor" val="tx"/>
                    </a:ext>
                  </a:extLst>
                </a:hlinkClick>
              </a:rPr>
              <a:t>falkensteinhort@schwaz.net</a:t>
            </a:r>
            <a:endParaRPr lang="de-AT" sz="1400" dirty="0">
              <a:solidFill>
                <a:srgbClr val="ED7D31"/>
              </a:solidFill>
              <a:latin typeface="Futura LT Pro Book" panose="020B0502020204020303" pitchFamily="34" charset="77"/>
              <a:ea typeface="Times New Roman" panose="02020603050405020304" pitchFamily="18" charset="0"/>
            </a:endParaRPr>
          </a:p>
          <a:p>
            <a:pPr marL="0" indent="0" algn="just">
              <a:lnSpc>
                <a:spcPct val="130000"/>
              </a:lnSpc>
              <a:spcBef>
                <a:spcPts val="0"/>
              </a:spcBef>
              <a:buNone/>
            </a:pPr>
            <a:r>
              <a:rPr lang="de-AT" sz="1400" dirty="0">
                <a:solidFill>
                  <a:srgbClr val="ED7D31"/>
                </a:solidFill>
                <a:latin typeface="Futura LT Pro Book" panose="020B0502020204020303" pitchFamily="34" charset="77"/>
                <a:ea typeface="Times New Roman" panose="02020603050405020304" pitchFamily="18" charset="0"/>
              </a:rPr>
              <a:t>Leitung: 	Andreas </a:t>
            </a:r>
            <a:r>
              <a:rPr lang="de-AT" sz="1400" dirty="0" err="1">
                <a:solidFill>
                  <a:srgbClr val="ED7D31"/>
                </a:solidFill>
                <a:latin typeface="Futura LT Pro Book" panose="020B0502020204020303" pitchFamily="34" charset="77"/>
                <a:ea typeface="Times New Roman" panose="02020603050405020304" pitchFamily="18" charset="0"/>
              </a:rPr>
              <a:t>Zischg</a:t>
            </a:r>
            <a:r>
              <a:rPr lang="de-AT" sz="1400" dirty="0">
                <a:solidFill>
                  <a:srgbClr val="ED7D31"/>
                </a:solidFill>
                <a:latin typeface="Futura LT Pro Book" panose="020B0502020204020303" pitchFamily="34" charset="77"/>
                <a:ea typeface="Times New Roman" panose="02020603050405020304" pitchFamily="18" charset="0"/>
              </a:rPr>
              <a:t> </a:t>
            </a:r>
          </a:p>
          <a:p>
            <a:pPr marL="0" indent="0" algn="just">
              <a:lnSpc>
                <a:spcPct val="130000"/>
              </a:lnSpc>
              <a:spcBef>
                <a:spcPts val="0"/>
              </a:spcBef>
              <a:buNone/>
            </a:pPr>
            <a:endParaRPr lang="de-AT" sz="1400" dirty="0">
              <a:solidFill>
                <a:srgbClr val="ED7D31"/>
              </a:solidFill>
              <a:latin typeface="Futura LT Pro Book" panose="020B0502020204020303" pitchFamily="34" charset="77"/>
              <a:ea typeface="Times New Roman" panose="02020603050405020304" pitchFamily="18" charset="0"/>
            </a:endParaRPr>
          </a:p>
          <a:p>
            <a:pPr marL="0" indent="0">
              <a:lnSpc>
                <a:spcPct val="130000"/>
              </a:lnSpc>
              <a:spcBef>
                <a:spcPts val="0"/>
              </a:spcBef>
              <a:buNone/>
            </a:pPr>
            <a:r>
              <a:rPr lang="de-DE" sz="1400" dirty="0">
                <a:solidFill>
                  <a:srgbClr val="ED7D31"/>
                </a:solidFill>
                <a:latin typeface="Futura LT Pro Book" panose="020B0502020204020303" pitchFamily="34" charset="77"/>
              </a:rPr>
              <a:t>2 Hortgruppen mit je 20 Kindern pro Tag im Volksschulalter</a:t>
            </a:r>
          </a:p>
          <a:p>
            <a:pPr marL="0" indent="0">
              <a:lnSpc>
                <a:spcPct val="130000"/>
              </a:lnSpc>
              <a:spcBef>
                <a:spcPts val="0"/>
              </a:spcBef>
              <a:buNone/>
            </a:pPr>
            <a:endParaRPr lang="de-DE" sz="1400" dirty="0">
              <a:solidFill>
                <a:srgbClr val="ED7D31"/>
              </a:solidFill>
              <a:latin typeface="Futura LT Pro Book" panose="020B0502020204020303" pitchFamily="34" charset="77"/>
            </a:endParaRPr>
          </a:p>
          <a:p>
            <a:pPr marL="0" indent="0">
              <a:lnSpc>
                <a:spcPct val="130000"/>
              </a:lnSpc>
              <a:spcBef>
                <a:spcPts val="0"/>
              </a:spcBef>
              <a:buNone/>
            </a:pPr>
            <a:r>
              <a:rPr lang="de-DE" sz="1400" dirty="0">
                <a:solidFill>
                  <a:srgbClr val="ED7D31"/>
                </a:solidFill>
                <a:latin typeface="Futura LT Pro Book" panose="020B0502020204020303" pitchFamily="34" charset="77"/>
              </a:rPr>
              <a:t>Öffnungszeiten: </a:t>
            </a:r>
          </a:p>
          <a:p>
            <a:pPr marL="0" indent="0">
              <a:lnSpc>
                <a:spcPct val="130000"/>
              </a:lnSpc>
              <a:spcBef>
                <a:spcPts val="0"/>
              </a:spcBef>
              <a:buNone/>
            </a:pPr>
            <a:r>
              <a:rPr lang="de-DE" sz="1400" dirty="0">
                <a:solidFill>
                  <a:srgbClr val="ED7D31"/>
                </a:solidFill>
                <a:latin typeface="Futura LT Pro Book" panose="020B0502020204020303" pitchFamily="34" charset="77"/>
              </a:rPr>
              <a:t>Montag – Freitag 11.30-17.30 Uhr </a:t>
            </a:r>
          </a:p>
          <a:p>
            <a:pPr marL="0" indent="0">
              <a:lnSpc>
                <a:spcPct val="130000"/>
              </a:lnSpc>
              <a:spcBef>
                <a:spcPts val="0"/>
              </a:spcBef>
              <a:buNone/>
            </a:pPr>
            <a:r>
              <a:rPr lang="de-DE" sz="1400" dirty="0">
                <a:solidFill>
                  <a:srgbClr val="ED7D31"/>
                </a:solidFill>
                <a:latin typeface="Futura LT Pro Book" panose="020B0502020204020303" pitchFamily="34" charset="77"/>
              </a:rPr>
              <a:t>Max. 25 Schließtage pro Betreuungsjahr (Weihnachten, Ostern, 2 Wochen im Sommer) </a:t>
            </a:r>
          </a:p>
          <a:p>
            <a:pPr marL="0" indent="0">
              <a:lnSpc>
                <a:spcPct val="130000"/>
              </a:lnSpc>
              <a:spcBef>
                <a:spcPts val="0"/>
              </a:spcBef>
              <a:buNone/>
            </a:pPr>
            <a:r>
              <a:rPr lang="de-DE" sz="1400" dirty="0">
                <a:solidFill>
                  <a:srgbClr val="ED7D31"/>
                </a:solidFill>
                <a:latin typeface="Futura LT Pro Book" panose="020B0502020204020303" pitchFamily="34" charset="77"/>
              </a:rPr>
              <a:t>Ferienöffnungszeiten: 7.30-17.30 Uhr </a:t>
            </a:r>
            <a:endParaRPr lang="de-AT" sz="1400" dirty="0">
              <a:solidFill>
                <a:srgbClr val="ED7D31"/>
              </a:solidFill>
              <a:latin typeface="Futura LT Pro Book" panose="020B0502020204020303" pitchFamily="34" charset="77"/>
            </a:endParaRPr>
          </a:p>
          <a:p>
            <a:pPr marL="0" indent="0" algn="just">
              <a:lnSpc>
                <a:spcPct val="130000"/>
              </a:lnSpc>
              <a:spcBef>
                <a:spcPts val="0"/>
              </a:spcBef>
              <a:buNone/>
            </a:pPr>
            <a:endParaRPr lang="de-AT" sz="1400" dirty="0">
              <a:solidFill>
                <a:srgbClr val="ED7D31"/>
              </a:solidFill>
              <a:latin typeface="Futura LT Pro Book" panose="020B0502020204020303" pitchFamily="34" charset="77"/>
              <a:ea typeface="Times New Roman" panose="02020603050405020304" pitchFamily="18" charset="0"/>
            </a:endParaRPr>
          </a:p>
          <a:p>
            <a:pPr marL="0" indent="0" algn="just">
              <a:lnSpc>
                <a:spcPct val="130000"/>
              </a:lnSpc>
              <a:spcBef>
                <a:spcPts val="0"/>
              </a:spcBef>
              <a:buNone/>
            </a:pPr>
            <a:endParaRPr lang="de-AT" sz="1400" dirty="0">
              <a:solidFill>
                <a:srgbClr val="ED7D31"/>
              </a:solidFill>
              <a:latin typeface="Futura LT Pro Book" panose="020B0502020204020303" pitchFamily="34" charset="77"/>
              <a:ea typeface="Times New Roman" panose="02020603050405020304" pitchFamily="18" charset="0"/>
            </a:endParaRPr>
          </a:p>
        </p:txBody>
      </p:sp>
      <p:sp>
        <p:nvSpPr>
          <p:cNvPr id="4" name="Titel 1">
            <a:extLst>
              <a:ext uri="{FF2B5EF4-FFF2-40B4-BE49-F238E27FC236}">
                <a16:creationId xmlns:a16="http://schemas.microsoft.com/office/drawing/2014/main" id="{35C7EC9B-B002-47BD-86C8-613D8EFB90FE}"/>
              </a:ext>
            </a:extLst>
          </p:cNvPr>
          <p:cNvSpPr txBox="1">
            <a:spLocks/>
          </p:cNvSpPr>
          <p:nvPr/>
        </p:nvSpPr>
        <p:spPr>
          <a:xfrm>
            <a:off x="4328603"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chemeClr val="accent2"/>
                </a:solidFill>
                <a:latin typeface="Futura LT Pro Book" panose="020B0502020204020303" pitchFamily="34" charset="77"/>
              </a:rPr>
              <a:t>3.  Struktur</a:t>
            </a:r>
            <a:endParaRPr lang="de-DE" sz="2400" b="1" dirty="0">
              <a:solidFill>
                <a:schemeClr val="bg1"/>
              </a:solidFill>
              <a:latin typeface="Futura LT Pro Book" panose="020B0502020204020303" pitchFamily="34" charset="77"/>
            </a:endParaRPr>
          </a:p>
        </p:txBody>
      </p:sp>
    </p:spTree>
    <p:extLst>
      <p:ext uri="{BB962C8B-B14F-4D97-AF65-F5344CB8AC3E}">
        <p14:creationId xmlns:p14="http://schemas.microsoft.com/office/powerpoint/2010/main" val="2213923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alpha val="70000"/>
          </a:schemeClr>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4119505" y="5349187"/>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solidFill>
                <a:prstClr val="white"/>
              </a:solidFill>
            </a:endParaRPr>
          </a:p>
        </p:txBody>
      </p:sp>
      <p:sp>
        <p:nvSpPr>
          <p:cNvPr id="2" name="Titel 1">
            <a:extLst>
              <a:ext uri="{FF2B5EF4-FFF2-40B4-BE49-F238E27FC236}">
                <a16:creationId xmlns:a16="http://schemas.microsoft.com/office/drawing/2014/main" id="{1A1E69C1-8944-D17A-D1F0-0E4CFEE9ABA6}"/>
              </a:ext>
            </a:extLst>
          </p:cNvPr>
          <p:cNvSpPr>
            <a:spLocks noGrp="1"/>
          </p:cNvSpPr>
          <p:nvPr>
            <p:ph type="title"/>
          </p:nvPr>
        </p:nvSpPr>
        <p:spPr>
          <a:xfrm>
            <a:off x="7883568" y="5727581"/>
            <a:ext cx="2011872" cy="1325563"/>
          </a:xfrm>
        </p:spPr>
        <p:txBody>
          <a:bodyPr>
            <a:normAutofit/>
          </a:bodyPr>
          <a:lstStyle/>
          <a:p>
            <a:r>
              <a:rPr lang="de-AT" sz="2400" b="1" kern="0" dirty="0">
                <a:solidFill>
                  <a:srgbClr val="ED7D31"/>
                </a:solidFill>
                <a:latin typeface="Futura LT Pro Book" panose="020B0502020204020303" pitchFamily="34" charset="77"/>
              </a:rPr>
              <a:t>3.  Struktur</a:t>
            </a:r>
            <a:endParaRPr lang="de-DE" sz="2400" b="1" dirty="0">
              <a:solidFill>
                <a:srgbClr val="ED7D31"/>
              </a:solidFill>
              <a:latin typeface="Futura LT Pro Book" panose="020B0502020204020303" pitchFamily="34" charset="77"/>
            </a:endParaRPr>
          </a:p>
        </p:txBody>
      </p:sp>
      <p:sp>
        <p:nvSpPr>
          <p:cNvPr id="7" name="Inhaltsplatzhalter 2">
            <a:extLst>
              <a:ext uri="{FF2B5EF4-FFF2-40B4-BE49-F238E27FC236}">
                <a16:creationId xmlns:a16="http://schemas.microsoft.com/office/drawing/2014/main" id="{D5A5E443-1DD8-209E-8B2A-12C935F6BB99}"/>
              </a:ext>
            </a:extLst>
          </p:cNvPr>
          <p:cNvSpPr>
            <a:spLocks noGrp="1"/>
          </p:cNvSpPr>
          <p:nvPr>
            <p:ph idx="1"/>
          </p:nvPr>
        </p:nvSpPr>
        <p:spPr>
          <a:xfrm>
            <a:off x="8889505" y="559990"/>
            <a:ext cx="2952725" cy="4506686"/>
          </a:xfrm>
        </p:spPr>
        <p:txBody>
          <a:bodyPr>
            <a:noAutofit/>
          </a:bodyPr>
          <a:lstStyle/>
          <a:p>
            <a:pPr marL="0" indent="0" algn="just">
              <a:lnSpc>
                <a:spcPct val="130000"/>
              </a:lnSpc>
              <a:buNone/>
            </a:pPr>
            <a:r>
              <a:rPr lang="de-AT" sz="1400" b="1" dirty="0">
                <a:solidFill>
                  <a:schemeClr val="bg1"/>
                </a:solidFill>
                <a:latin typeface="Futura LT Pro Book" panose="020B0502020204020303" pitchFamily="34" charset="77"/>
              </a:rPr>
              <a:t>Tarife </a:t>
            </a:r>
          </a:p>
          <a:p>
            <a:pPr marL="0" indent="0">
              <a:lnSpc>
                <a:spcPct val="130000"/>
              </a:lnSpc>
              <a:buNone/>
            </a:pPr>
            <a:r>
              <a:rPr lang="de-AT" sz="1400" dirty="0">
                <a:solidFill>
                  <a:schemeClr val="bg1"/>
                </a:solidFill>
                <a:latin typeface="Futura LT Pro Book" panose="020B0502020204020303" pitchFamily="34" charset="77"/>
              </a:rPr>
              <a:t>Je nach gewählten Betreuungszeiten gibt es Tagestarife. </a:t>
            </a:r>
          </a:p>
          <a:p>
            <a:pPr marL="0" indent="0">
              <a:lnSpc>
                <a:spcPct val="130000"/>
              </a:lnSpc>
              <a:buNone/>
            </a:pPr>
            <a:r>
              <a:rPr lang="de-AT" sz="1400" dirty="0">
                <a:solidFill>
                  <a:schemeClr val="bg1"/>
                </a:solidFill>
                <a:latin typeface="Futura LT Pro Book" panose="020B0502020204020303" pitchFamily="34" charset="77"/>
              </a:rPr>
              <a:t>Folgende Möglichkeiten stehen zur Auswahl: </a:t>
            </a:r>
          </a:p>
          <a:p>
            <a:pPr marL="0" indent="0">
              <a:lnSpc>
                <a:spcPct val="130000"/>
              </a:lnSpc>
              <a:buNone/>
            </a:pPr>
            <a:r>
              <a:rPr lang="de-AT" sz="1400" dirty="0">
                <a:solidFill>
                  <a:schemeClr val="bg1"/>
                </a:solidFill>
                <a:latin typeface="Futura LT Pro Book" panose="020B0502020204020303" pitchFamily="34" charset="77"/>
              </a:rPr>
              <a:t>6.30 – 13.00 Uhr </a:t>
            </a:r>
          </a:p>
          <a:p>
            <a:pPr marL="0" indent="0">
              <a:lnSpc>
                <a:spcPct val="130000"/>
              </a:lnSpc>
              <a:buNone/>
            </a:pPr>
            <a:r>
              <a:rPr lang="de-AT" sz="1400" dirty="0">
                <a:solidFill>
                  <a:schemeClr val="bg1"/>
                </a:solidFill>
                <a:latin typeface="Futura LT Pro Book" panose="020B0502020204020303" pitchFamily="34" charset="77"/>
              </a:rPr>
              <a:t>6.30 – 14.00 Uhr mit Mittagessen </a:t>
            </a:r>
          </a:p>
          <a:p>
            <a:pPr marL="0" indent="0">
              <a:lnSpc>
                <a:spcPct val="130000"/>
              </a:lnSpc>
              <a:buNone/>
            </a:pPr>
            <a:r>
              <a:rPr lang="de-AT" sz="1400" dirty="0">
                <a:solidFill>
                  <a:schemeClr val="bg1"/>
                </a:solidFill>
                <a:latin typeface="Futura LT Pro Book" panose="020B0502020204020303" pitchFamily="34" charset="77"/>
              </a:rPr>
              <a:t>6.30 – 17.30 Uhr mit Mittagessen </a:t>
            </a:r>
          </a:p>
          <a:p>
            <a:pPr marL="0" indent="0">
              <a:lnSpc>
                <a:spcPct val="130000"/>
              </a:lnSpc>
              <a:buNone/>
            </a:pPr>
            <a:r>
              <a:rPr lang="de-AT" sz="1400" dirty="0">
                <a:solidFill>
                  <a:schemeClr val="bg1"/>
                </a:solidFill>
                <a:latin typeface="Futura LT Pro Book" panose="020B0502020204020303" pitchFamily="34" charset="77"/>
              </a:rPr>
              <a:t>Die aktuellen Tarife entnehmen sie der Homepage: </a:t>
            </a:r>
            <a:r>
              <a:rPr lang="de-AT" sz="1400" dirty="0">
                <a:solidFill>
                  <a:schemeClr val="bg1"/>
                </a:solidFill>
                <a:latin typeface="Futura LT Pro Book" panose="020B0502020204020303" pitchFamily="34" charset="77"/>
                <a:hlinkClick r:id="rId3"/>
              </a:rPr>
              <a:t>www.schwaz.at</a:t>
            </a:r>
            <a:endParaRPr lang="de-AT" sz="1400" dirty="0">
              <a:solidFill>
                <a:schemeClr val="bg1"/>
              </a:solidFill>
              <a:latin typeface="Futura LT Pro Book" panose="020B0502020204020303" pitchFamily="34" charset="77"/>
            </a:endParaRPr>
          </a:p>
        </p:txBody>
      </p:sp>
      <p:sp>
        <p:nvSpPr>
          <p:cNvPr id="8" name="Titel 1">
            <a:extLst>
              <a:ext uri="{FF2B5EF4-FFF2-40B4-BE49-F238E27FC236}">
                <a16:creationId xmlns:a16="http://schemas.microsoft.com/office/drawing/2014/main" id="{BC933715-2995-39D8-C5CF-51061266E6F1}"/>
              </a:ext>
            </a:extLst>
          </p:cNvPr>
          <p:cNvSpPr txBox="1">
            <a:spLocks/>
          </p:cNvSpPr>
          <p:nvPr/>
        </p:nvSpPr>
        <p:spPr>
          <a:xfrm>
            <a:off x="407944" y="918414"/>
            <a:ext cx="4853604" cy="4809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40000"/>
              </a:lnSpc>
              <a:spcBef>
                <a:spcPts val="1000"/>
              </a:spcBef>
            </a:pPr>
            <a:r>
              <a:rPr lang="de-AT" sz="1400" b="1" dirty="0">
                <a:solidFill>
                  <a:prstClr val="white"/>
                </a:solidFill>
                <a:latin typeface="Futura LT Pro Book" panose="020B0502020204020303" pitchFamily="34" charset="77"/>
              </a:rPr>
              <a:t>Aufnahme</a:t>
            </a:r>
          </a:p>
          <a:p>
            <a:pPr algn="just">
              <a:lnSpc>
                <a:spcPct val="140000"/>
              </a:lnSpc>
              <a:spcBef>
                <a:spcPts val="1000"/>
              </a:spcBef>
            </a:pPr>
            <a:r>
              <a:rPr lang="de-AT" sz="1400" dirty="0">
                <a:solidFill>
                  <a:prstClr val="white"/>
                </a:solidFill>
                <a:latin typeface="Futura LT Pro Book" panose="020B0502020204020303" pitchFamily="34" charset="77"/>
              </a:rPr>
              <a:t>Die Anmeldung für unsere Einrichtungen läuft zentral über die Koordinationsstelle im Rathaus. </a:t>
            </a:r>
          </a:p>
          <a:p>
            <a:pPr algn="just">
              <a:lnSpc>
                <a:spcPct val="140000"/>
              </a:lnSpc>
              <a:spcBef>
                <a:spcPts val="1000"/>
              </a:spcBef>
            </a:pPr>
            <a:r>
              <a:rPr lang="de-AT" sz="1400" dirty="0">
                <a:solidFill>
                  <a:prstClr val="white"/>
                </a:solidFill>
                <a:latin typeface="Futura LT Pro Book" panose="020B0502020204020303" pitchFamily="34" charset="77"/>
              </a:rPr>
              <a:t>Die Anmeldung erfolgt online, immer im Februar für das darauffolgende Betreuungsjahr (Sept. – Aug.). Die Termine werden rechtzeitig auf der Homepage und im Magazin bekannt gegeben. </a:t>
            </a:r>
          </a:p>
          <a:p>
            <a:pPr algn="just">
              <a:lnSpc>
                <a:spcPct val="140000"/>
              </a:lnSpc>
              <a:spcBef>
                <a:spcPts val="1000"/>
              </a:spcBef>
            </a:pPr>
            <a:r>
              <a:rPr lang="de-AT" sz="1400" dirty="0">
                <a:solidFill>
                  <a:prstClr val="white"/>
                </a:solidFill>
                <a:latin typeface="Futura LT Pro Book" panose="020B0502020204020303" pitchFamily="34" charset="77"/>
              </a:rPr>
              <a:t>Eine Wunscheinrichtung kann im Anmeldeformular angegeben werden, die Zuteilung erfolgt je nach verfügbaren Plätzen.  </a:t>
            </a:r>
          </a:p>
          <a:p>
            <a:pPr algn="just">
              <a:lnSpc>
                <a:spcPct val="140000"/>
              </a:lnSpc>
              <a:spcBef>
                <a:spcPts val="1000"/>
              </a:spcBef>
            </a:pPr>
            <a:r>
              <a:rPr lang="de-AT" sz="1400" dirty="0">
                <a:solidFill>
                  <a:prstClr val="white"/>
                </a:solidFill>
                <a:latin typeface="Futura LT Pro Book" panose="020B0502020204020303" pitchFamily="34" charset="77"/>
                <a:ea typeface="Calibri" panose="020F0502020204030204" pitchFamily="34" charset="0"/>
                <a:cs typeface="Times New Roman" panose="02020603050405020304" pitchFamily="18" charset="0"/>
              </a:rPr>
              <a:t>Eine Anmeldung bzw. ein Start in einer elementarpädagogischen Einrichtung während des Jahres kann nur bei nicht ausgeschöpfter Kapazität stattfinden. </a:t>
            </a:r>
          </a:p>
          <a:p>
            <a:pPr algn="just">
              <a:lnSpc>
                <a:spcPct val="140000"/>
              </a:lnSpc>
              <a:spcBef>
                <a:spcPts val="1000"/>
              </a:spcBef>
            </a:pPr>
            <a:endParaRPr lang="de-AT" sz="1400" dirty="0">
              <a:solidFill>
                <a:prstClr val="white"/>
              </a:solidFill>
              <a:latin typeface="Futura LT Pro Book" panose="020B0502020204020303" pitchFamily="34" charset="77"/>
            </a:endParaRPr>
          </a:p>
        </p:txBody>
      </p:sp>
      <p:sp>
        <p:nvSpPr>
          <p:cNvPr id="10" name="Inhaltsplatzhalter 2">
            <a:extLst>
              <a:ext uri="{FF2B5EF4-FFF2-40B4-BE49-F238E27FC236}">
                <a16:creationId xmlns:a16="http://schemas.microsoft.com/office/drawing/2014/main" id="{22A96D2A-BF1D-0576-66F2-C626E01AB8DE}"/>
              </a:ext>
            </a:extLst>
          </p:cNvPr>
          <p:cNvSpPr txBox="1">
            <a:spLocks/>
          </p:cNvSpPr>
          <p:nvPr/>
        </p:nvSpPr>
        <p:spPr>
          <a:xfrm>
            <a:off x="5793767" y="1631895"/>
            <a:ext cx="2563518" cy="40956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buFont typeface="Arial" panose="020B0604020202020204" pitchFamily="34" charset="0"/>
              <a:buNone/>
            </a:pPr>
            <a:r>
              <a:rPr lang="de-AT" sz="1400" b="1" dirty="0">
                <a:solidFill>
                  <a:prstClr val="white"/>
                </a:solidFill>
                <a:latin typeface="Futura LT Pro Book" panose="020B0502020204020303" pitchFamily="34" charset="77"/>
              </a:rPr>
              <a:t>Mittagessen </a:t>
            </a:r>
          </a:p>
          <a:p>
            <a:pPr marL="0" indent="0" algn="just">
              <a:lnSpc>
                <a:spcPct val="130000"/>
              </a:lnSpc>
              <a:buFont typeface="Arial" panose="020B0604020202020204" pitchFamily="34" charset="0"/>
              <a:buNone/>
            </a:pPr>
            <a:r>
              <a:rPr lang="de-AT" sz="1400" dirty="0">
                <a:solidFill>
                  <a:prstClr val="white"/>
                </a:solidFill>
                <a:latin typeface="Futura LT Pro Book" panose="020B0502020204020303" pitchFamily="34" charset="77"/>
              </a:rPr>
              <a:t>Die Anmeldung zum Mittagessen erfolgt über die Leitung und kann je nach Bedarf auch für einzelne Tage in Anspruch genommen werden. </a:t>
            </a:r>
          </a:p>
          <a:p>
            <a:pPr marL="0" indent="0" algn="just">
              <a:lnSpc>
                <a:spcPct val="130000"/>
              </a:lnSpc>
              <a:buFont typeface="Arial" panose="020B0604020202020204" pitchFamily="34" charset="0"/>
              <a:buNone/>
            </a:pPr>
            <a:r>
              <a:rPr lang="de-AT" sz="1400" dirty="0">
                <a:solidFill>
                  <a:prstClr val="white"/>
                </a:solidFill>
                <a:latin typeface="Futura LT Pro Book" panose="020B0502020204020303" pitchFamily="34" charset="77"/>
              </a:rPr>
              <a:t>Unsere Kinder werden von vom Catering „Mohr Menüservice“ täglich mit frischem, regionalem, und saisonalem Mittagessen versorgt. </a:t>
            </a:r>
          </a:p>
        </p:txBody>
      </p:sp>
      <p:pic>
        <p:nvPicPr>
          <p:cNvPr id="3" name="Grafik 2" descr="Ein Bild, das Muster, Quadrat, Screenshot, Rechteck enthält.&#10;&#10;Automatisch generierte Beschreibung">
            <a:extLst>
              <a:ext uri="{FF2B5EF4-FFF2-40B4-BE49-F238E27FC236}">
                <a16:creationId xmlns:a16="http://schemas.microsoft.com/office/drawing/2014/main" id="{AA03A338-8C18-6EF4-0E34-722B68E84CC3}"/>
              </a:ext>
            </a:extLst>
          </p:cNvPr>
          <p:cNvPicPr>
            <a:picLocks noChangeAspect="1"/>
          </p:cNvPicPr>
          <p:nvPr/>
        </p:nvPicPr>
        <p:blipFill>
          <a:blip r:embed="rId4"/>
          <a:stretch>
            <a:fillRect/>
          </a:stretch>
        </p:blipFill>
        <p:spPr>
          <a:xfrm>
            <a:off x="10727440" y="4618343"/>
            <a:ext cx="847078" cy="1044447"/>
          </a:xfrm>
          <a:prstGeom prst="rect">
            <a:avLst/>
          </a:prstGeom>
        </p:spPr>
      </p:pic>
    </p:spTree>
    <p:extLst>
      <p:ext uri="{BB962C8B-B14F-4D97-AF65-F5344CB8AC3E}">
        <p14:creationId xmlns:p14="http://schemas.microsoft.com/office/powerpoint/2010/main" val="1235671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A48D"/>
        </a:solidFill>
        <a:effectLst/>
      </p:bgPr>
    </p:bg>
    <p:spTree>
      <p:nvGrpSpPr>
        <p:cNvPr id="1" name=""/>
        <p:cNvGrpSpPr/>
        <p:nvPr/>
      </p:nvGrpSpPr>
      <p:grpSpPr>
        <a:xfrm>
          <a:off x="0" y="0"/>
          <a:ext cx="0" cy="0"/>
          <a:chOff x="0" y="0"/>
          <a:chExt cx="0" cy="0"/>
        </a:xfrm>
      </p:grpSpPr>
      <p:sp>
        <p:nvSpPr>
          <p:cNvPr id="8" name="Oval 16">
            <a:extLst>
              <a:ext uri="{FF2B5EF4-FFF2-40B4-BE49-F238E27FC236}">
                <a16:creationId xmlns:a16="http://schemas.microsoft.com/office/drawing/2014/main" id="{BF3FA4CE-1D3C-3565-47E3-FF9E8EE76FE6}"/>
              </a:ext>
            </a:extLst>
          </p:cNvPr>
          <p:cNvSpPr/>
          <p:nvPr/>
        </p:nvSpPr>
        <p:spPr>
          <a:xfrm>
            <a:off x="1431011" y="4222679"/>
            <a:ext cx="4127308" cy="4149738"/>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G:\Stadtmarketing\Projekte\Gemeinde\Kindergärten_2023\Danler_Kathrin_tausch_Dateien\Konzeptionen\Barbarakindergarten\Gebäude</a:t>
            </a:r>
          </a:p>
        </p:txBody>
      </p:sp>
      <p:sp>
        <p:nvSpPr>
          <p:cNvPr id="18" name="Rectangle 2">
            <a:extLst>
              <a:ext uri="{FF2B5EF4-FFF2-40B4-BE49-F238E27FC236}">
                <a16:creationId xmlns:a16="http://schemas.microsoft.com/office/drawing/2014/main" id="{CF4915D8-4CD5-DF1B-C32F-335000DFA04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856348" y="1533893"/>
            <a:ext cx="6678168" cy="818453"/>
          </a:xfrm>
        </p:spPr>
        <p:txBody>
          <a:bodyPr>
            <a:noAutofit/>
          </a:bodyPr>
          <a:lstStyle/>
          <a:p>
            <a:pPr marL="0" indent="0">
              <a:lnSpc>
                <a:spcPct val="100000"/>
              </a:lnSpc>
              <a:spcBef>
                <a:spcPts val="600"/>
              </a:spcBef>
              <a:buNone/>
            </a:pPr>
            <a:r>
              <a:rPr lang="de-AT" sz="1400" dirty="0">
                <a:solidFill>
                  <a:schemeClr val="bg1"/>
                </a:solidFill>
                <a:latin typeface="Futura LT Pro Book" panose="020B0502020204020303" pitchFamily="34" charset="77"/>
              </a:rPr>
              <a:t>Das sind Wir – das Team vom </a:t>
            </a:r>
          </a:p>
          <a:p>
            <a:pPr marL="0" indent="0">
              <a:lnSpc>
                <a:spcPct val="100000"/>
              </a:lnSpc>
              <a:spcBef>
                <a:spcPts val="600"/>
              </a:spcBef>
              <a:buNone/>
            </a:pPr>
            <a:r>
              <a:rPr lang="de-AT" sz="1400" dirty="0">
                <a:solidFill>
                  <a:schemeClr val="bg1"/>
                </a:solidFill>
                <a:latin typeface="Futura LT Pro Book" panose="020B0502020204020303" pitchFamily="34" charset="77"/>
              </a:rPr>
              <a:t>Falkenstein Hort</a:t>
            </a:r>
          </a:p>
        </p:txBody>
      </p:sp>
      <p:sp>
        <p:nvSpPr>
          <p:cNvPr id="2" name="Titel 1">
            <a:extLst>
              <a:ext uri="{FF2B5EF4-FFF2-40B4-BE49-F238E27FC236}">
                <a16:creationId xmlns:a16="http://schemas.microsoft.com/office/drawing/2014/main" id="{5250B47B-212C-A85B-F4D8-D22BC8EAFEE2}"/>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chemeClr val="bg1"/>
                </a:solidFill>
                <a:latin typeface="Futura LT Pro Book" panose="020B0502020204020303" pitchFamily="34" charset="77"/>
              </a:rPr>
              <a:t>4.  Team</a:t>
            </a:r>
            <a:endParaRPr lang="de-DE" sz="2400" b="1" dirty="0">
              <a:solidFill>
                <a:schemeClr val="bg1"/>
              </a:solidFill>
              <a:latin typeface="Futura LT Pro Book" panose="020B0502020204020303" pitchFamily="34" charset="77"/>
            </a:endParaRPr>
          </a:p>
        </p:txBody>
      </p:sp>
      <p:pic>
        <p:nvPicPr>
          <p:cNvPr id="6" name="Grafik 5">
            <a:extLst>
              <a:ext uri="{FF2B5EF4-FFF2-40B4-BE49-F238E27FC236}">
                <a16:creationId xmlns:a16="http://schemas.microsoft.com/office/drawing/2014/main" id="{490A1C94-4FF1-C1B2-AAAB-0373318C0FC1}"/>
              </a:ext>
            </a:extLst>
          </p:cNvPr>
          <p:cNvPicPr>
            <a:picLocks noChangeAspect="1"/>
          </p:cNvPicPr>
          <p:nvPr/>
        </p:nvPicPr>
        <p:blipFill>
          <a:blip r:embed="rId3"/>
          <a:srcRect l="3121" r="3121"/>
          <a:stretch/>
        </p:blipFill>
        <p:spPr>
          <a:xfrm>
            <a:off x="4144488" y="859481"/>
            <a:ext cx="7227460" cy="5139037"/>
          </a:xfrm>
          <a:prstGeom prst="rect">
            <a:avLst/>
          </a:prstGeom>
        </p:spPr>
      </p:pic>
      <p:sp>
        <p:nvSpPr>
          <p:cNvPr id="9" name="Oval 16">
            <a:extLst>
              <a:ext uri="{FF2B5EF4-FFF2-40B4-BE49-F238E27FC236}">
                <a16:creationId xmlns:a16="http://schemas.microsoft.com/office/drawing/2014/main" id="{6A85F953-F056-31E9-D2CA-76F7F9659CF6}"/>
              </a:ext>
            </a:extLst>
          </p:cNvPr>
          <p:cNvSpPr/>
          <p:nvPr/>
        </p:nvSpPr>
        <p:spPr>
          <a:xfrm>
            <a:off x="-684014" y="2635321"/>
            <a:ext cx="2488236" cy="2501758"/>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660559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A48D"/>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856349" y="1520825"/>
            <a:ext cx="7204440" cy="4351338"/>
          </a:xfrm>
        </p:spPr>
        <p:txBody>
          <a:bodyPr>
            <a:noAutofit/>
          </a:bodyPr>
          <a:lstStyle/>
          <a:p>
            <a:pPr marL="0" indent="0" algn="just">
              <a:lnSpc>
                <a:spcPct val="150000"/>
              </a:lnSpc>
              <a:buNone/>
            </a:pPr>
            <a:r>
              <a:rPr lang="de-AT" sz="1400" dirty="0">
                <a:solidFill>
                  <a:srgbClr val="FFA48D"/>
                </a:solidFill>
                <a:effectLst/>
                <a:latin typeface="Futura LT Pro Book" panose="020B0502020204020303" pitchFamily="34" charset="77"/>
                <a:ea typeface="Times New Roman" panose="02020603050405020304" pitchFamily="18" charset="0"/>
              </a:rPr>
              <a:t>Ein ständiger Austausch, ein freundliches, respektvolles Miteinander, Wertschätzung und Offenheit gegenüber den </a:t>
            </a:r>
            <a:r>
              <a:rPr lang="de-AT" sz="1400" dirty="0" err="1">
                <a:solidFill>
                  <a:srgbClr val="FFA48D"/>
                </a:solidFill>
                <a:effectLst/>
                <a:latin typeface="Futura LT Pro Book" panose="020B0502020204020303" pitchFamily="34" charset="77"/>
                <a:ea typeface="Times New Roman" panose="02020603050405020304" pitchFamily="18" charset="0"/>
              </a:rPr>
              <a:t>Teamkolleg:innen</a:t>
            </a:r>
            <a:r>
              <a:rPr lang="de-AT" sz="1400" dirty="0">
                <a:solidFill>
                  <a:srgbClr val="FFA48D"/>
                </a:solidFill>
                <a:effectLst/>
                <a:latin typeface="Futura LT Pro Book" panose="020B0502020204020303" pitchFamily="34" charset="77"/>
                <a:ea typeface="Times New Roman" panose="02020603050405020304" pitchFamily="18" charset="0"/>
              </a:rPr>
              <a:t> sind uns im Hort sehr wichtig – zum einen für ein gutes Betriebsklima und zum anderen da die Stimmung im Team sich auch auf die Arbeit mit den Kindern auswirkt.</a:t>
            </a:r>
          </a:p>
          <a:p>
            <a:pPr marL="0" indent="0" algn="just">
              <a:lnSpc>
                <a:spcPct val="150000"/>
              </a:lnSpc>
              <a:buNone/>
            </a:pPr>
            <a:r>
              <a:rPr lang="de-AT" sz="1400" dirty="0">
                <a:solidFill>
                  <a:srgbClr val="FFA48D"/>
                </a:solidFill>
                <a:effectLst/>
                <a:latin typeface="Futura LT Pro Book" panose="020B0502020204020303" pitchFamily="34" charset="77"/>
                <a:ea typeface="Times New Roman" panose="02020603050405020304" pitchFamily="18" charset="0"/>
              </a:rPr>
              <a:t>Jede</a:t>
            </a:r>
            <a:r>
              <a:rPr lang="de-AT" sz="1400" dirty="0">
                <a:solidFill>
                  <a:srgbClr val="FFA48D"/>
                </a:solidFill>
                <a:latin typeface="Futura LT Pro Book" panose="020B0502020204020303" pitchFamily="34" charset="77"/>
                <a:ea typeface="Times New Roman" panose="02020603050405020304" pitchFamily="18" charset="0"/>
              </a:rPr>
              <a:t> </a:t>
            </a:r>
            <a:r>
              <a:rPr lang="de-AT" sz="1400" dirty="0" err="1">
                <a:solidFill>
                  <a:srgbClr val="FFA48D"/>
                </a:solidFill>
                <a:effectLst/>
                <a:latin typeface="Futura LT Pro Book" panose="020B0502020204020303" pitchFamily="34" charset="77"/>
                <a:ea typeface="Times New Roman" panose="02020603050405020304" pitchFamily="18" charset="0"/>
              </a:rPr>
              <a:t>Mitarbeiter:in</a:t>
            </a:r>
            <a:r>
              <a:rPr lang="de-AT" sz="1400" dirty="0">
                <a:solidFill>
                  <a:srgbClr val="FFA48D"/>
                </a:solidFill>
                <a:effectLst/>
                <a:latin typeface="Futura LT Pro Book" panose="020B0502020204020303" pitchFamily="34" charset="77"/>
                <a:ea typeface="Times New Roman" panose="02020603050405020304" pitchFamily="18" charset="0"/>
              </a:rPr>
              <a:t> bringt sich mit seinen Kompetenzen und seiner Persönlichkeit ein, wodurch im Team eine bereichernde Vielfalt herrscht, von der wiederum auch die Kinder profitieren.</a:t>
            </a:r>
          </a:p>
          <a:p>
            <a:pPr marL="0" indent="0" algn="just">
              <a:lnSpc>
                <a:spcPct val="150000"/>
              </a:lnSpc>
              <a:buNone/>
            </a:pPr>
            <a:r>
              <a:rPr lang="de-AT" sz="1400" dirty="0">
                <a:solidFill>
                  <a:srgbClr val="FFA48D"/>
                </a:solidFill>
                <a:effectLst/>
                <a:latin typeface="Futura LT Pro Book" panose="020B0502020204020303" pitchFamily="34" charset="77"/>
                <a:ea typeface="Times New Roman" panose="02020603050405020304" pitchFamily="18" charset="0"/>
              </a:rPr>
              <a:t>Monatlich findet eine Teamsitzung statt, bei der wir uns austauschen, gemeinsam Ideen entwickeln und relevante Themen an- und besprechen. Wir setzen uns mit unseren Aufgaben, Zielen und Rollen gewissenhaft auseinander, erarbeiten Lösungen für mögliche Probleme oder Konflikte und behalten dabei stets das Wohl der Kinder im Fokus.</a:t>
            </a:r>
          </a:p>
        </p:txBody>
      </p:sp>
      <p:sp>
        <p:nvSpPr>
          <p:cNvPr id="8" name="Titel 1">
            <a:extLst>
              <a:ext uri="{FF2B5EF4-FFF2-40B4-BE49-F238E27FC236}">
                <a16:creationId xmlns:a16="http://schemas.microsoft.com/office/drawing/2014/main" id="{B66303C5-27F6-0E43-F009-2EB9DAFE64CA}"/>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A48D"/>
                </a:solidFill>
                <a:latin typeface="Futura LT Pro Book" panose="020B0502020204020303" pitchFamily="34" charset="77"/>
              </a:rPr>
              <a:t>4.  Team</a:t>
            </a:r>
            <a:endParaRPr lang="de-DE" sz="2400" b="1" dirty="0">
              <a:solidFill>
                <a:srgbClr val="FFA48D"/>
              </a:solidFill>
              <a:latin typeface="Futura LT Pro Book" panose="020B0502020204020303" pitchFamily="34" charset="77"/>
            </a:endParaRPr>
          </a:p>
        </p:txBody>
      </p:sp>
    </p:spTree>
    <p:extLst>
      <p:ext uri="{BB962C8B-B14F-4D97-AF65-F5344CB8AC3E}">
        <p14:creationId xmlns:p14="http://schemas.microsoft.com/office/powerpoint/2010/main" val="199304850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3985</Words>
  <Application>Microsoft Office PowerPoint</Application>
  <PresentationFormat>Breitbild</PresentationFormat>
  <Paragraphs>323</Paragraphs>
  <Slides>38</Slides>
  <Notes>37</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38</vt:i4>
      </vt:variant>
    </vt:vector>
  </HeadingPairs>
  <TitlesOfParts>
    <vt:vector size="43" baseType="lpstr">
      <vt:lpstr>Arial</vt:lpstr>
      <vt:lpstr>Calibri</vt:lpstr>
      <vt:lpstr>Calibri Light</vt:lpstr>
      <vt:lpstr>Futura LT Pro Book</vt:lpstr>
      <vt:lpstr>Office</vt:lpstr>
      <vt:lpstr>PowerPoint-Präsentation</vt:lpstr>
      <vt:lpstr>PowerPoint-Präsentation</vt:lpstr>
      <vt:lpstr>PowerPoint-Präsentation</vt:lpstr>
      <vt:lpstr>PowerPoint-Präsentation</vt:lpstr>
      <vt:lpstr>PowerPoint-Präsentation</vt:lpstr>
      <vt:lpstr>PowerPoint-Präsentation</vt:lpstr>
      <vt:lpstr>3.  Struktur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7.  Rolle des  pädagogischen Personals </vt:lpstr>
      <vt:lpstr>7.  Rolle des  pädagogischen Personals </vt:lpstr>
      <vt:lpstr>8.  Bildungspartnerschaft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Danler Vanessa / Stadtmarketing Schwaz</dc:creator>
  <cp:lastModifiedBy>Magdalena Ertl</cp:lastModifiedBy>
  <cp:revision>134</cp:revision>
  <dcterms:created xsi:type="dcterms:W3CDTF">2023-10-26T13:45:25Z</dcterms:created>
  <dcterms:modified xsi:type="dcterms:W3CDTF">2024-05-07T06:49:16Z</dcterms:modified>
</cp:coreProperties>
</file>