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318" r:id="rId2"/>
    <p:sldId id="320" r:id="rId3"/>
    <p:sldId id="261" r:id="rId4"/>
    <p:sldId id="262" r:id="rId5"/>
    <p:sldId id="264" r:id="rId6"/>
    <p:sldId id="322" r:id="rId7"/>
    <p:sldId id="323" r:id="rId8"/>
    <p:sldId id="319" r:id="rId9"/>
    <p:sldId id="267" r:id="rId10"/>
    <p:sldId id="268" r:id="rId11"/>
    <p:sldId id="269" r:id="rId12"/>
    <p:sldId id="270" r:id="rId13"/>
    <p:sldId id="325" r:id="rId14"/>
    <p:sldId id="271" r:id="rId15"/>
    <p:sldId id="272" r:id="rId16"/>
    <p:sldId id="273" r:id="rId17"/>
    <p:sldId id="274" r:id="rId18"/>
    <p:sldId id="276" r:id="rId19"/>
    <p:sldId id="277" r:id="rId20"/>
    <p:sldId id="278" r:id="rId21"/>
    <p:sldId id="279" r:id="rId22"/>
    <p:sldId id="280" r:id="rId23"/>
    <p:sldId id="281" r:id="rId24"/>
    <p:sldId id="283" r:id="rId25"/>
    <p:sldId id="324" r:id="rId26"/>
    <p:sldId id="285" r:id="rId27"/>
    <p:sldId id="300" r:id="rId28"/>
    <p:sldId id="301" r:id="rId29"/>
    <p:sldId id="302" r:id="rId30"/>
    <p:sldId id="303" r:id="rId31"/>
    <p:sldId id="304" r:id="rId32"/>
    <p:sldId id="305" r:id="rId33"/>
    <p:sldId id="314" r:id="rId34"/>
    <p:sldId id="315" r:id="rId35"/>
    <p:sldId id="316" r:id="rId36"/>
    <p:sldId id="308" r:id="rId37"/>
    <p:sldId id="309" r:id="rId38"/>
    <p:sldId id="312" r:id="rId39"/>
    <p:sldId id="311" r:id="rId4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8" userDrawn="1">
          <p15:clr>
            <a:srgbClr val="A4A3A4"/>
          </p15:clr>
        </p15:guide>
        <p15:guide id="2" pos="52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 Hauser" initials="GH" lastIdx="1" clrIdx="0">
    <p:extLst>
      <p:ext uri="{19B8F6BF-5375-455C-9EA6-DF929625EA0E}">
        <p15:presenceInfo xmlns:p15="http://schemas.microsoft.com/office/powerpoint/2012/main" userId="Georg Ha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48D"/>
    <a:srgbClr val="FFE699"/>
    <a:srgbClr val="ED7D31"/>
    <a:srgbClr val="ABD8EE"/>
    <a:srgbClr val="B4C5FE"/>
    <a:srgbClr val="ADD6B3"/>
    <a:srgbClr val="ADE7D1"/>
    <a:srgbClr val="ADD8D6"/>
    <a:srgbClr val="B0D2DF"/>
    <a:srgbClr val="A6C5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413"/>
  </p:normalViewPr>
  <p:slideViewPr>
    <p:cSldViewPr snapToGrid="0">
      <p:cViewPr varScale="1">
        <p:scale>
          <a:sx n="96" d="100"/>
          <a:sy n="96" d="100"/>
        </p:scale>
        <p:origin x="1152" y="66"/>
      </p:cViewPr>
      <p:guideLst>
        <p:guide orient="horz" pos="958"/>
        <p:guide pos="529"/>
      </p:guideLst>
    </p:cSldViewPr>
  </p:slideViewPr>
  <p:outlineViewPr>
    <p:cViewPr>
      <p:scale>
        <a:sx n="33" d="100"/>
        <a:sy n="33" d="100"/>
      </p:scale>
      <p:origin x="0" y="-923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4" d="100"/>
          <a:sy n="84" d="100"/>
        </p:scale>
        <p:origin x="275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C980E-B3F8-4349-BDB4-9205D0B39191}" type="datetimeFigureOut">
              <a:rPr lang="de-DE" smtClean="0"/>
              <a:t>19.09.2024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628D8-75E9-F046-8691-F7B7CE2CE5FC}" type="slidenum">
              <a:rPr lang="de-DE" smtClean="0"/>
              <a:t>‹Nr.›</a:t>
            </a:fld>
            <a:endParaRPr lang="de-DE"/>
          </a:p>
        </p:txBody>
      </p:sp>
    </p:spTree>
    <p:extLst>
      <p:ext uri="{BB962C8B-B14F-4D97-AF65-F5344CB8AC3E}">
        <p14:creationId xmlns:p14="http://schemas.microsoft.com/office/powerpoint/2010/main" val="416543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a:t>
            </a:fld>
            <a:endParaRPr lang="de-DE"/>
          </a:p>
        </p:txBody>
      </p:sp>
    </p:spTree>
    <p:extLst>
      <p:ext uri="{BB962C8B-B14F-4D97-AF65-F5344CB8AC3E}">
        <p14:creationId xmlns:p14="http://schemas.microsoft.com/office/powerpoint/2010/main" val="368900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11</a:t>
            </a:fld>
            <a:endParaRPr lang="de-DE"/>
          </a:p>
        </p:txBody>
      </p:sp>
    </p:spTree>
    <p:extLst>
      <p:ext uri="{BB962C8B-B14F-4D97-AF65-F5344CB8AC3E}">
        <p14:creationId xmlns:p14="http://schemas.microsoft.com/office/powerpoint/2010/main" val="2298093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12</a:t>
            </a:fld>
            <a:endParaRPr lang="de-DE"/>
          </a:p>
        </p:txBody>
      </p:sp>
    </p:spTree>
    <p:extLst>
      <p:ext uri="{BB962C8B-B14F-4D97-AF65-F5344CB8AC3E}">
        <p14:creationId xmlns:p14="http://schemas.microsoft.com/office/powerpoint/2010/main" val="294670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13</a:t>
            </a:fld>
            <a:endParaRPr lang="de-DE"/>
          </a:p>
        </p:txBody>
      </p:sp>
    </p:spTree>
    <p:extLst>
      <p:ext uri="{BB962C8B-B14F-4D97-AF65-F5344CB8AC3E}">
        <p14:creationId xmlns:p14="http://schemas.microsoft.com/office/powerpoint/2010/main" val="3256529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14</a:t>
            </a:fld>
            <a:endParaRPr lang="de-DE"/>
          </a:p>
        </p:txBody>
      </p:sp>
    </p:spTree>
    <p:extLst>
      <p:ext uri="{BB962C8B-B14F-4D97-AF65-F5344CB8AC3E}">
        <p14:creationId xmlns:p14="http://schemas.microsoft.com/office/powerpoint/2010/main" val="2057257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15</a:t>
            </a:fld>
            <a:endParaRPr lang="de-DE"/>
          </a:p>
        </p:txBody>
      </p:sp>
    </p:spTree>
    <p:extLst>
      <p:ext uri="{BB962C8B-B14F-4D97-AF65-F5344CB8AC3E}">
        <p14:creationId xmlns:p14="http://schemas.microsoft.com/office/powerpoint/2010/main" val="3977631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16</a:t>
            </a:fld>
            <a:endParaRPr lang="de-DE"/>
          </a:p>
        </p:txBody>
      </p:sp>
    </p:spTree>
    <p:extLst>
      <p:ext uri="{BB962C8B-B14F-4D97-AF65-F5344CB8AC3E}">
        <p14:creationId xmlns:p14="http://schemas.microsoft.com/office/powerpoint/2010/main" val="2921741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17</a:t>
            </a:fld>
            <a:endParaRPr lang="de-DE"/>
          </a:p>
        </p:txBody>
      </p:sp>
    </p:spTree>
    <p:extLst>
      <p:ext uri="{BB962C8B-B14F-4D97-AF65-F5344CB8AC3E}">
        <p14:creationId xmlns:p14="http://schemas.microsoft.com/office/powerpoint/2010/main" val="2911461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18</a:t>
            </a:fld>
            <a:endParaRPr lang="de-DE"/>
          </a:p>
        </p:txBody>
      </p:sp>
    </p:spTree>
    <p:extLst>
      <p:ext uri="{BB962C8B-B14F-4D97-AF65-F5344CB8AC3E}">
        <p14:creationId xmlns:p14="http://schemas.microsoft.com/office/powerpoint/2010/main" val="189457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19</a:t>
            </a:fld>
            <a:endParaRPr lang="de-DE"/>
          </a:p>
        </p:txBody>
      </p:sp>
    </p:spTree>
    <p:extLst>
      <p:ext uri="{BB962C8B-B14F-4D97-AF65-F5344CB8AC3E}">
        <p14:creationId xmlns:p14="http://schemas.microsoft.com/office/powerpoint/2010/main" val="3020374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20</a:t>
            </a:fld>
            <a:endParaRPr lang="de-DE"/>
          </a:p>
        </p:txBody>
      </p:sp>
    </p:spTree>
    <p:extLst>
      <p:ext uri="{BB962C8B-B14F-4D97-AF65-F5344CB8AC3E}">
        <p14:creationId xmlns:p14="http://schemas.microsoft.com/office/powerpoint/2010/main" val="919689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28D8-75E9-F046-8691-F7B7CE2CE5F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17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21</a:t>
            </a:fld>
            <a:endParaRPr lang="de-DE"/>
          </a:p>
        </p:txBody>
      </p:sp>
    </p:spTree>
    <p:extLst>
      <p:ext uri="{BB962C8B-B14F-4D97-AF65-F5344CB8AC3E}">
        <p14:creationId xmlns:p14="http://schemas.microsoft.com/office/powerpoint/2010/main" val="3178182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22</a:t>
            </a:fld>
            <a:endParaRPr lang="de-DE"/>
          </a:p>
        </p:txBody>
      </p:sp>
    </p:spTree>
    <p:extLst>
      <p:ext uri="{BB962C8B-B14F-4D97-AF65-F5344CB8AC3E}">
        <p14:creationId xmlns:p14="http://schemas.microsoft.com/office/powerpoint/2010/main" val="526590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23</a:t>
            </a:fld>
            <a:endParaRPr lang="de-DE"/>
          </a:p>
        </p:txBody>
      </p:sp>
    </p:spTree>
    <p:extLst>
      <p:ext uri="{BB962C8B-B14F-4D97-AF65-F5344CB8AC3E}">
        <p14:creationId xmlns:p14="http://schemas.microsoft.com/office/powerpoint/2010/main" val="3312992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24</a:t>
            </a:fld>
            <a:endParaRPr lang="de-DE"/>
          </a:p>
        </p:txBody>
      </p:sp>
    </p:spTree>
    <p:extLst>
      <p:ext uri="{BB962C8B-B14F-4D97-AF65-F5344CB8AC3E}">
        <p14:creationId xmlns:p14="http://schemas.microsoft.com/office/powerpoint/2010/main" val="2372578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solidFill>
                  <a:prstClr val="black"/>
                </a:solidFill>
              </a:rPr>
              <a:pPr/>
              <a:t>25</a:t>
            </a:fld>
            <a:endParaRPr lang="de-DE">
              <a:solidFill>
                <a:prstClr val="black"/>
              </a:solidFill>
            </a:endParaRPr>
          </a:p>
        </p:txBody>
      </p:sp>
    </p:spTree>
    <p:extLst>
      <p:ext uri="{BB962C8B-B14F-4D97-AF65-F5344CB8AC3E}">
        <p14:creationId xmlns:p14="http://schemas.microsoft.com/office/powerpoint/2010/main" val="3666793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26</a:t>
            </a:fld>
            <a:endParaRPr lang="de-DE"/>
          </a:p>
        </p:txBody>
      </p:sp>
    </p:spTree>
    <p:extLst>
      <p:ext uri="{BB962C8B-B14F-4D97-AF65-F5344CB8AC3E}">
        <p14:creationId xmlns:p14="http://schemas.microsoft.com/office/powerpoint/2010/main" val="2339084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27</a:t>
            </a:fld>
            <a:endParaRPr lang="de-DE"/>
          </a:p>
        </p:txBody>
      </p:sp>
    </p:spTree>
    <p:extLst>
      <p:ext uri="{BB962C8B-B14F-4D97-AF65-F5344CB8AC3E}">
        <p14:creationId xmlns:p14="http://schemas.microsoft.com/office/powerpoint/2010/main" val="718260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28</a:t>
            </a:fld>
            <a:endParaRPr lang="de-DE"/>
          </a:p>
        </p:txBody>
      </p:sp>
    </p:spTree>
    <p:extLst>
      <p:ext uri="{BB962C8B-B14F-4D97-AF65-F5344CB8AC3E}">
        <p14:creationId xmlns:p14="http://schemas.microsoft.com/office/powerpoint/2010/main" val="1293990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29</a:t>
            </a:fld>
            <a:endParaRPr lang="de-DE"/>
          </a:p>
        </p:txBody>
      </p:sp>
    </p:spTree>
    <p:extLst>
      <p:ext uri="{BB962C8B-B14F-4D97-AF65-F5344CB8AC3E}">
        <p14:creationId xmlns:p14="http://schemas.microsoft.com/office/powerpoint/2010/main" val="2785375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30</a:t>
            </a:fld>
            <a:endParaRPr lang="de-DE"/>
          </a:p>
        </p:txBody>
      </p:sp>
    </p:spTree>
    <p:extLst>
      <p:ext uri="{BB962C8B-B14F-4D97-AF65-F5344CB8AC3E}">
        <p14:creationId xmlns:p14="http://schemas.microsoft.com/office/powerpoint/2010/main" val="420312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4</a:t>
            </a:fld>
            <a:endParaRPr lang="de-DE"/>
          </a:p>
        </p:txBody>
      </p:sp>
    </p:spTree>
    <p:extLst>
      <p:ext uri="{BB962C8B-B14F-4D97-AF65-F5344CB8AC3E}">
        <p14:creationId xmlns:p14="http://schemas.microsoft.com/office/powerpoint/2010/main" val="3840423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31</a:t>
            </a:fld>
            <a:endParaRPr lang="de-DE"/>
          </a:p>
        </p:txBody>
      </p:sp>
    </p:spTree>
    <p:extLst>
      <p:ext uri="{BB962C8B-B14F-4D97-AF65-F5344CB8AC3E}">
        <p14:creationId xmlns:p14="http://schemas.microsoft.com/office/powerpoint/2010/main" val="2182268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32</a:t>
            </a:fld>
            <a:endParaRPr lang="de-DE"/>
          </a:p>
        </p:txBody>
      </p:sp>
    </p:spTree>
    <p:extLst>
      <p:ext uri="{BB962C8B-B14F-4D97-AF65-F5344CB8AC3E}">
        <p14:creationId xmlns:p14="http://schemas.microsoft.com/office/powerpoint/2010/main" val="2831287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33</a:t>
            </a:fld>
            <a:endParaRPr lang="de-DE"/>
          </a:p>
        </p:txBody>
      </p:sp>
    </p:spTree>
    <p:extLst>
      <p:ext uri="{BB962C8B-B14F-4D97-AF65-F5344CB8AC3E}">
        <p14:creationId xmlns:p14="http://schemas.microsoft.com/office/powerpoint/2010/main" val="2631860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34</a:t>
            </a:fld>
            <a:endParaRPr lang="de-DE"/>
          </a:p>
        </p:txBody>
      </p:sp>
    </p:spTree>
    <p:extLst>
      <p:ext uri="{BB962C8B-B14F-4D97-AF65-F5344CB8AC3E}">
        <p14:creationId xmlns:p14="http://schemas.microsoft.com/office/powerpoint/2010/main" val="1772235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35</a:t>
            </a:fld>
            <a:endParaRPr lang="de-DE"/>
          </a:p>
        </p:txBody>
      </p:sp>
    </p:spTree>
    <p:extLst>
      <p:ext uri="{BB962C8B-B14F-4D97-AF65-F5344CB8AC3E}">
        <p14:creationId xmlns:p14="http://schemas.microsoft.com/office/powerpoint/2010/main" val="3906220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36</a:t>
            </a:fld>
            <a:endParaRPr lang="de-DE"/>
          </a:p>
        </p:txBody>
      </p:sp>
    </p:spTree>
    <p:extLst>
      <p:ext uri="{BB962C8B-B14F-4D97-AF65-F5344CB8AC3E}">
        <p14:creationId xmlns:p14="http://schemas.microsoft.com/office/powerpoint/2010/main" val="964631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37</a:t>
            </a:fld>
            <a:endParaRPr lang="de-DE"/>
          </a:p>
        </p:txBody>
      </p:sp>
    </p:spTree>
    <p:extLst>
      <p:ext uri="{BB962C8B-B14F-4D97-AF65-F5344CB8AC3E}">
        <p14:creationId xmlns:p14="http://schemas.microsoft.com/office/powerpoint/2010/main" val="3083792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38</a:t>
            </a:fld>
            <a:endParaRPr lang="de-DE"/>
          </a:p>
        </p:txBody>
      </p:sp>
    </p:spTree>
    <p:extLst>
      <p:ext uri="{BB962C8B-B14F-4D97-AF65-F5344CB8AC3E}">
        <p14:creationId xmlns:p14="http://schemas.microsoft.com/office/powerpoint/2010/main" val="715303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39</a:t>
            </a:fld>
            <a:endParaRPr lang="de-DE"/>
          </a:p>
        </p:txBody>
      </p:sp>
    </p:spTree>
    <p:extLst>
      <p:ext uri="{BB962C8B-B14F-4D97-AF65-F5344CB8AC3E}">
        <p14:creationId xmlns:p14="http://schemas.microsoft.com/office/powerpoint/2010/main" val="182856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5</a:t>
            </a:fld>
            <a:endParaRPr lang="de-DE"/>
          </a:p>
        </p:txBody>
      </p:sp>
    </p:spTree>
    <p:extLst>
      <p:ext uri="{BB962C8B-B14F-4D97-AF65-F5344CB8AC3E}">
        <p14:creationId xmlns:p14="http://schemas.microsoft.com/office/powerpoint/2010/main" val="576129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6</a:t>
            </a:fld>
            <a:endParaRPr lang="de-DE"/>
          </a:p>
        </p:txBody>
      </p:sp>
    </p:spTree>
    <p:extLst>
      <p:ext uri="{BB962C8B-B14F-4D97-AF65-F5344CB8AC3E}">
        <p14:creationId xmlns:p14="http://schemas.microsoft.com/office/powerpoint/2010/main" val="2533321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solidFill>
                  <a:prstClr val="black"/>
                </a:solidFill>
              </a:rPr>
              <a:pPr/>
              <a:t>7</a:t>
            </a:fld>
            <a:endParaRPr lang="de-DE">
              <a:solidFill>
                <a:prstClr val="black"/>
              </a:solidFill>
            </a:endParaRPr>
          </a:p>
        </p:txBody>
      </p:sp>
    </p:spTree>
    <p:extLst>
      <p:ext uri="{BB962C8B-B14F-4D97-AF65-F5344CB8AC3E}">
        <p14:creationId xmlns:p14="http://schemas.microsoft.com/office/powerpoint/2010/main" val="2974904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8</a:t>
            </a:fld>
            <a:endParaRPr lang="de-DE"/>
          </a:p>
        </p:txBody>
      </p:sp>
    </p:spTree>
    <p:extLst>
      <p:ext uri="{BB962C8B-B14F-4D97-AF65-F5344CB8AC3E}">
        <p14:creationId xmlns:p14="http://schemas.microsoft.com/office/powerpoint/2010/main" val="3336854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9</a:t>
            </a:fld>
            <a:endParaRPr lang="de-DE"/>
          </a:p>
        </p:txBody>
      </p:sp>
    </p:spTree>
    <p:extLst>
      <p:ext uri="{BB962C8B-B14F-4D97-AF65-F5344CB8AC3E}">
        <p14:creationId xmlns:p14="http://schemas.microsoft.com/office/powerpoint/2010/main" val="3336854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10</a:t>
            </a:fld>
            <a:endParaRPr lang="de-DE"/>
          </a:p>
        </p:txBody>
      </p:sp>
    </p:spTree>
    <p:extLst>
      <p:ext uri="{BB962C8B-B14F-4D97-AF65-F5344CB8AC3E}">
        <p14:creationId xmlns:p14="http://schemas.microsoft.com/office/powerpoint/2010/main" val="2624995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EB927-BEFF-D8FA-DAAE-02C903AD422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3DBC58F-5A63-761F-8F1A-6AD7E6DC0D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522F7B0-C54E-252E-7650-411F11C1DA2B}"/>
              </a:ext>
            </a:extLst>
          </p:cNvPr>
          <p:cNvSpPr>
            <a:spLocks noGrp="1"/>
          </p:cNvSpPr>
          <p:nvPr>
            <p:ph type="dt" sz="half" idx="10"/>
          </p:nvPr>
        </p:nvSpPr>
        <p:spPr/>
        <p:txBody>
          <a:bodyPr/>
          <a:lstStyle/>
          <a:p>
            <a:fld id="{63317F17-62AA-D643-A3B8-96AA1CCFBBFC}" type="datetimeFigureOut">
              <a:rPr lang="de-DE" smtClean="0"/>
              <a:t>19.09.2024</a:t>
            </a:fld>
            <a:endParaRPr lang="de-DE"/>
          </a:p>
        </p:txBody>
      </p:sp>
      <p:sp>
        <p:nvSpPr>
          <p:cNvPr id="5" name="Fußzeilenplatzhalter 4">
            <a:extLst>
              <a:ext uri="{FF2B5EF4-FFF2-40B4-BE49-F238E27FC236}">
                <a16:creationId xmlns:a16="http://schemas.microsoft.com/office/drawing/2014/main" id="{E7653B94-0DF9-2420-23D5-78E311F2C9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860BDA-5403-F233-CE65-8B614DAD1D5C}"/>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87801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8A1D5-407A-3F6C-1FEA-67B6415A4CB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4953F43-E6FA-167E-0774-BF228CE04B1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278273C-2B85-4951-1BE7-25FFB3A0CE13}"/>
              </a:ext>
            </a:extLst>
          </p:cNvPr>
          <p:cNvSpPr>
            <a:spLocks noGrp="1"/>
          </p:cNvSpPr>
          <p:nvPr>
            <p:ph type="dt" sz="half" idx="10"/>
          </p:nvPr>
        </p:nvSpPr>
        <p:spPr/>
        <p:txBody>
          <a:bodyPr/>
          <a:lstStyle/>
          <a:p>
            <a:fld id="{63317F17-62AA-D643-A3B8-96AA1CCFBBFC}" type="datetimeFigureOut">
              <a:rPr lang="de-DE" smtClean="0"/>
              <a:t>19.09.2024</a:t>
            </a:fld>
            <a:endParaRPr lang="de-DE"/>
          </a:p>
        </p:txBody>
      </p:sp>
      <p:sp>
        <p:nvSpPr>
          <p:cNvPr id="5" name="Fußzeilenplatzhalter 4">
            <a:extLst>
              <a:ext uri="{FF2B5EF4-FFF2-40B4-BE49-F238E27FC236}">
                <a16:creationId xmlns:a16="http://schemas.microsoft.com/office/drawing/2014/main" id="{08C74280-ED56-37A3-7454-9B49908D6D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ACD3E21-615F-B7FB-AB44-C9CE1997A340}"/>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398106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2F55241-4879-D4BA-6EC5-FF0A9968491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4690C12-18C4-F9E8-0F50-F3D84862D98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0597811-19DD-0E57-B6CC-3B2E9AF6DEB9}"/>
              </a:ext>
            </a:extLst>
          </p:cNvPr>
          <p:cNvSpPr>
            <a:spLocks noGrp="1"/>
          </p:cNvSpPr>
          <p:nvPr>
            <p:ph type="dt" sz="half" idx="10"/>
          </p:nvPr>
        </p:nvSpPr>
        <p:spPr/>
        <p:txBody>
          <a:bodyPr/>
          <a:lstStyle/>
          <a:p>
            <a:fld id="{63317F17-62AA-D643-A3B8-96AA1CCFBBFC}" type="datetimeFigureOut">
              <a:rPr lang="de-DE" smtClean="0"/>
              <a:t>19.09.2024</a:t>
            </a:fld>
            <a:endParaRPr lang="de-DE"/>
          </a:p>
        </p:txBody>
      </p:sp>
      <p:sp>
        <p:nvSpPr>
          <p:cNvPr id="5" name="Fußzeilenplatzhalter 4">
            <a:extLst>
              <a:ext uri="{FF2B5EF4-FFF2-40B4-BE49-F238E27FC236}">
                <a16:creationId xmlns:a16="http://schemas.microsoft.com/office/drawing/2014/main" id="{F1080DBE-730E-8FBD-0248-4124D1D52F4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E41AE07-2C01-6674-B591-67686779A742}"/>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2784784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B6F27-23BC-0071-C378-59F46DB9E00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AF268A8-F084-064F-003A-B68A246BC00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B5D5E3-8815-E3B4-EB80-8B3408F4A4F4}"/>
              </a:ext>
            </a:extLst>
          </p:cNvPr>
          <p:cNvSpPr>
            <a:spLocks noGrp="1"/>
          </p:cNvSpPr>
          <p:nvPr>
            <p:ph type="dt" sz="half" idx="10"/>
          </p:nvPr>
        </p:nvSpPr>
        <p:spPr/>
        <p:txBody>
          <a:bodyPr/>
          <a:lstStyle/>
          <a:p>
            <a:fld id="{63317F17-62AA-D643-A3B8-96AA1CCFBBFC}" type="datetimeFigureOut">
              <a:rPr lang="de-DE" smtClean="0"/>
              <a:t>19.09.2024</a:t>
            </a:fld>
            <a:endParaRPr lang="de-DE"/>
          </a:p>
        </p:txBody>
      </p:sp>
      <p:sp>
        <p:nvSpPr>
          <p:cNvPr id="5" name="Fußzeilenplatzhalter 4">
            <a:extLst>
              <a:ext uri="{FF2B5EF4-FFF2-40B4-BE49-F238E27FC236}">
                <a16:creationId xmlns:a16="http://schemas.microsoft.com/office/drawing/2014/main" id="{6332594D-28FD-60A2-F92B-1FFCB03A61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B3DC0BE-288A-B518-81CD-9B5D49944798}"/>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2936771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ED1C6-C8D4-2333-BFC3-336490446A2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A504FB8-7ABC-B2D6-74EF-972716B256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E50D0DC-293E-DED1-2CFD-7692DEC254ED}"/>
              </a:ext>
            </a:extLst>
          </p:cNvPr>
          <p:cNvSpPr>
            <a:spLocks noGrp="1"/>
          </p:cNvSpPr>
          <p:nvPr>
            <p:ph type="dt" sz="half" idx="10"/>
          </p:nvPr>
        </p:nvSpPr>
        <p:spPr/>
        <p:txBody>
          <a:bodyPr/>
          <a:lstStyle/>
          <a:p>
            <a:fld id="{63317F17-62AA-D643-A3B8-96AA1CCFBBFC}" type="datetimeFigureOut">
              <a:rPr lang="de-DE" smtClean="0"/>
              <a:t>19.09.2024</a:t>
            </a:fld>
            <a:endParaRPr lang="de-DE"/>
          </a:p>
        </p:txBody>
      </p:sp>
      <p:sp>
        <p:nvSpPr>
          <p:cNvPr id="5" name="Fußzeilenplatzhalter 4">
            <a:extLst>
              <a:ext uri="{FF2B5EF4-FFF2-40B4-BE49-F238E27FC236}">
                <a16:creationId xmlns:a16="http://schemas.microsoft.com/office/drawing/2014/main" id="{A8A92209-4C76-49BE-23E0-87D718B9002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C9A639-7D97-697E-F94A-902918DFCE6F}"/>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1572642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95A4BD-5AB0-5B40-CA5A-6BD2BD0EE86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2E5EB22-A395-6825-9A7D-9A4F74A1D70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880278D-7D0B-098E-34E8-E6625FA1085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62D2433-AEEC-3DC6-C6CC-360D4AEC24BE}"/>
              </a:ext>
            </a:extLst>
          </p:cNvPr>
          <p:cNvSpPr>
            <a:spLocks noGrp="1"/>
          </p:cNvSpPr>
          <p:nvPr>
            <p:ph type="dt" sz="half" idx="10"/>
          </p:nvPr>
        </p:nvSpPr>
        <p:spPr/>
        <p:txBody>
          <a:bodyPr/>
          <a:lstStyle/>
          <a:p>
            <a:fld id="{63317F17-62AA-D643-A3B8-96AA1CCFBBFC}" type="datetimeFigureOut">
              <a:rPr lang="de-DE" smtClean="0"/>
              <a:t>19.09.2024</a:t>
            </a:fld>
            <a:endParaRPr lang="de-DE"/>
          </a:p>
        </p:txBody>
      </p:sp>
      <p:sp>
        <p:nvSpPr>
          <p:cNvPr id="6" name="Fußzeilenplatzhalter 5">
            <a:extLst>
              <a:ext uri="{FF2B5EF4-FFF2-40B4-BE49-F238E27FC236}">
                <a16:creationId xmlns:a16="http://schemas.microsoft.com/office/drawing/2014/main" id="{89F5AAD5-0DB2-3EAC-7998-1FB36583B87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1B6322E-76FA-1E44-62E5-9EBD12FBC4C7}"/>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305769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489F6-E9AE-B1DE-F993-05C77552AC3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851379A-EBDE-1271-0D03-C3D457E192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C90A4C5-8A13-D8F6-D44D-93060F02C90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2A7D773-D7DA-B59C-C2E1-2865E3DDA9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6FB7B17-38A8-570D-AD0D-E73BE0F28A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79DD607-E2CE-BF01-C658-B53FFD3F3597}"/>
              </a:ext>
            </a:extLst>
          </p:cNvPr>
          <p:cNvSpPr>
            <a:spLocks noGrp="1"/>
          </p:cNvSpPr>
          <p:nvPr>
            <p:ph type="dt" sz="half" idx="10"/>
          </p:nvPr>
        </p:nvSpPr>
        <p:spPr/>
        <p:txBody>
          <a:bodyPr/>
          <a:lstStyle/>
          <a:p>
            <a:fld id="{63317F17-62AA-D643-A3B8-96AA1CCFBBFC}" type="datetimeFigureOut">
              <a:rPr lang="de-DE" smtClean="0"/>
              <a:t>19.09.2024</a:t>
            </a:fld>
            <a:endParaRPr lang="de-DE"/>
          </a:p>
        </p:txBody>
      </p:sp>
      <p:sp>
        <p:nvSpPr>
          <p:cNvPr id="8" name="Fußzeilenplatzhalter 7">
            <a:extLst>
              <a:ext uri="{FF2B5EF4-FFF2-40B4-BE49-F238E27FC236}">
                <a16:creationId xmlns:a16="http://schemas.microsoft.com/office/drawing/2014/main" id="{95D868B2-BB5B-808A-FCD6-0740888AE45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BDA8013-D374-1D02-943C-6377A5158F2B}"/>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4106652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A30C0-478B-D6F0-7B90-EB12CCB3883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FD174E8-6958-64DD-483B-170A5C810323}"/>
              </a:ext>
            </a:extLst>
          </p:cNvPr>
          <p:cNvSpPr>
            <a:spLocks noGrp="1"/>
          </p:cNvSpPr>
          <p:nvPr>
            <p:ph type="dt" sz="half" idx="10"/>
          </p:nvPr>
        </p:nvSpPr>
        <p:spPr/>
        <p:txBody>
          <a:bodyPr/>
          <a:lstStyle/>
          <a:p>
            <a:fld id="{63317F17-62AA-D643-A3B8-96AA1CCFBBFC}" type="datetimeFigureOut">
              <a:rPr lang="de-DE" smtClean="0"/>
              <a:t>19.09.2024</a:t>
            </a:fld>
            <a:endParaRPr lang="de-DE"/>
          </a:p>
        </p:txBody>
      </p:sp>
      <p:sp>
        <p:nvSpPr>
          <p:cNvPr id="4" name="Fußzeilenplatzhalter 3">
            <a:extLst>
              <a:ext uri="{FF2B5EF4-FFF2-40B4-BE49-F238E27FC236}">
                <a16:creationId xmlns:a16="http://schemas.microsoft.com/office/drawing/2014/main" id="{A24E7E5F-1256-2495-8E90-4B61780DD61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6F945D2-AB1C-BB19-802B-866DB4D327F0}"/>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296052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3D99F16-F6CA-40AF-6789-2209C45B48ED}"/>
              </a:ext>
            </a:extLst>
          </p:cNvPr>
          <p:cNvSpPr>
            <a:spLocks noGrp="1"/>
          </p:cNvSpPr>
          <p:nvPr>
            <p:ph type="dt" sz="half" idx="10"/>
          </p:nvPr>
        </p:nvSpPr>
        <p:spPr/>
        <p:txBody>
          <a:bodyPr/>
          <a:lstStyle/>
          <a:p>
            <a:fld id="{63317F17-62AA-D643-A3B8-96AA1CCFBBFC}" type="datetimeFigureOut">
              <a:rPr lang="de-DE" smtClean="0"/>
              <a:t>19.09.2024</a:t>
            </a:fld>
            <a:endParaRPr lang="de-DE"/>
          </a:p>
        </p:txBody>
      </p:sp>
      <p:sp>
        <p:nvSpPr>
          <p:cNvPr id="3" name="Fußzeilenplatzhalter 2">
            <a:extLst>
              <a:ext uri="{FF2B5EF4-FFF2-40B4-BE49-F238E27FC236}">
                <a16:creationId xmlns:a16="http://schemas.microsoft.com/office/drawing/2014/main" id="{E739576D-CDEC-5AB7-D7A8-3C54A2BC91C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610B71C-28A9-ADC5-D0D6-6D16DD4ED327}"/>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61054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E5BFF-5EEF-FC03-DB46-5C5E0D08AED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FE0A243-5BCE-C273-22E0-972200ADC9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72EC365-D11D-6336-6E1B-24053445D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614BB75-8A73-7CE0-7277-B3A8DA22BBB3}"/>
              </a:ext>
            </a:extLst>
          </p:cNvPr>
          <p:cNvSpPr>
            <a:spLocks noGrp="1"/>
          </p:cNvSpPr>
          <p:nvPr>
            <p:ph type="dt" sz="half" idx="10"/>
          </p:nvPr>
        </p:nvSpPr>
        <p:spPr/>
        <p:txBody>
          <a:bodyPr/>
          <a:lstStyle/>
          <a:p>
            <a:fld id="{63317F17-62AA-D643-A3B8-96AA1CCFBBFC}" type="datetimeFigureOut">
              <a:rPr lang="de-DE" smtClean="0"/>
              <a:t>19.09.2024</a:t>
            </a:fld>
            <a:endParaRPr lang="de-DE"/>
          </a:p>
        </p:txBody>
      </p:sp>
      <p:sp>
        <p:nvSpPr>
          <p:cNvPr id="6" name="Fußzeilenplatzhalter 5">
            <a:extLst>
              <a:ext uri="{FF2B5EF4-FFF2-40B4-BE49-F238E27FC236}">
                <a16:creationId xmlns:a16="http://schemas.microsoft.com/office/drawing/2014/main" id="{B8CF4431-552B-594D-C166-6691D392B24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D18C163-2F74-2668-DDAB-6CCD2651B9BA}"/>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381911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E63981-DFE5-91B1-21F9-EB8B779DF1B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8CDEACA-1B51-73F9-93F0-1BC88BBE4E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05795C7-8D7C-5C25-96D7-56B153ACC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E8D4284-ADA1-0DA7-291D-5C6DB672D812}"/>
              </a:ext>
            </a:extLst>
          </p:cNvPr>
          <p:cNvSpPr>
            <a:spLocks noGrp="1"/>
          </p:cNvSpPr>
          <p:nvPr>
            <p:ph type="dt" sz="half" idx="10"/>
          </p:nvPr>
        </p:nvSpPr>
        <p:spPr/>
        <p:txBody>
          <a:bodyPr/>
          <a:lstStyle/>
          <a:p>
            <a:fld id="{63317F17-62AA-D643-A3B8-96AA1CCFBBFC}" type="datetimeFigureOut">
              <a:rPr lang="de-DE" smtClean="0"/>
              <a:t>19.09.2024</a:t>
            </a:fld>
            <a:endParaRPr lang="de-DE"/>
          </a:p>
        </p:txBody>
      </p:sp>
      <p:sp>
        <p:nvSpPr>
          <p:cNvPr id="6" name="Fußzeilenplatzhalter 5">
            <a:extLst>
              <a:ext uri="{FF2B5EF4-FFF2-40B4-BE49-F238E27FC236}">
                <a16:creationId xmlns:a16="http://schemas.microsoft.com/office/drawing/2014/main" id="{E6327EA5-1610-AC4E-31A1-5B137D2B46F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EB50715-EBEE-21DD-C72B-4EE7E403CCAE}"/>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3024921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B483CE9-5C82-F9AF-5801-990F1E4C13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899C7E5-46E1-432F-9A58-8412AF45ED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6A5D97-A65A-1FA8-CA8B-B3E2F7D56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17F17-62AA-D643-A3B8-96AA1CCFBBFC}" type="datetimeFigureOut">
              <a:rPr lang="de-DE" smtClean="0"/>
              <a:t>19.09.2024</a:t>
            </a:fld>
            <a:endParaRPr lang="de-DE"/>
          </a:p>
        </p:txBody>
      </p:sp>
      <p:sp>
        <p:nvSpPr>
          <p:cNvPr id="5" name="Fußzeilenplatzhalter 4">
            <a:extLst>
              <a:ext uri="{FF2B5EF4-FFF2-40B4-BE49-F238E27FC236}">
                <a16:creationId xmlns:a16="http://schemas.microsoft.com/office/drawing/2014/main" id="{6CAEF89E-42CA-9730-98DE-910C8518E4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710CAE7-7961-40EC-D442-42C4A8DDF4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48010-94A2-734C-B6A7-BD40FB907DE0}" type="slidenum">
              <a:rPr lang="de-DE" smtClean="0"/>
              <a:t>‹Nr.›</a:t>
            </a:fld>
            <a:endParaRPr lang="de-DE"/>
          </a:p>
        </p:txBody>
      </p:sp>
    </p:spTree>
    <p:extLst>
      <p:ext uri="{BB962C8B-B14F-4D97-AF65-F5344CB8AC3E}">
        <p14:creationId xmlns:p14="http://schemas.microsoft.com/office/powerpoint/2010/main" val="2685634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stadtamt@schwaz.a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schwaz.a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annakg@schwaz.ne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schwaz.a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35C4705-FDF3-B029-33B3-075763419848}"/>
              </a:ext>
            </a:extLst>
          </p:cNvPr>
          <p:cNvSpPr/>
          <p:nvPr/>
        </p:nvSpPr>
        <p:spPr>
          <a:xfrm>
            <a:off x="6096000" y="0"/>
            <a:ext cx="6416842" cy="6994358"/>
          </a:xfrm>
          <a:prstGeom prst="rect">
            <a:avLst/>
          </a:prstGeom>
          <a:solidFill>
            <a:srgbClr val="FFE699"/>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373AF9BD-5F9E-1E1A-DF25-8E8B4D48FBDD}"/>
              </a:ext>
            </a:extLst>
          </p:cNvPr>
          <p:cNvPicPr>
            <a:picLocks noChangeAspect="1"/>
          </p:cNvPicPr>
          <p:nvPr/>
        </p:nvPicPr>
        <p:blipFill>
          <a:blip r:embed="rId2"/>
          <a:stretch>
            <a:fillRect/>
          </a:stretch>
        </p:blipFill>
        <p:spPr>
          <a:xfrm>
            <a:off x="698739" y="-1968261"/>
            <a:ext cx="10794522" cy="10794522"/>
          </a:xfrm>
          <a:prstGeom prst="rect">
            <a:avLst/>
          </a:prstGeom>
        </p:spPr>
      </p:pic>
      <p:pic>
        <p:nvPicPr>
          <p:cNvPr id="4" name="Grafik 3" descr="Ein Bild, das Grafiken, Grafikdesign, Clipart, Design enthält.&#10;&#10;Automatisch generierte Beschreibung">
            <a:extLst>
              <a:ext uri="{FF2B5EF4-FFF2-40B4-BE49-F238E27FC236}">
                <a16:creationId xmlns:a16="http://schemas.microsoft.com/office/drawing/2014/main" id="{62096D1C-9E8C-53DA-F4E4-D3272C522D60}"/>
              </a:ext>
            </a:extLst>
          </p:cNvPr>
          <p:cNvPicPr>
            <a:picLocks noChangeAspect="1"/>
          </p:cNvPicPr>
          <p:nvPr/>
        </p:nvPicPr>
        <p:blipFill rotWithShape="1">
          <a:blip r:embed="rId3"/>
          <a:srcRect l="17318" t="8630" r="15625" b="3807"/>
          <a:stretch/>
        </p:blipFill>
        <p:spPr>
          <a:xfrm>
            <a:off x="3489960" y="1024128"/>
            <a:ext cx="5212080" cy="4809743"/>
          </a:xfrm>
          <a:prstGeom prst="ellipse">
            <a:avLst/>
          </a:prstGeom>
        </p:spPr>
      </p:pic>
      <p:sp>
        <p:nvSpPr>
          <p:cNvPr id="12" name="Textfeld 11">
            <a:extLst>
              <a:ext uri="{FF2B5EF4-FFF2-40B4-BE49-F238E27FC236}">
                <a16:creationId xmlns:a16="http://schemas.microsoft.com/office/drawing/2014/main" id="{A32959E2-045A-33AC-4C35-06260AAFED3D}"/>
              </a:ext>
            </a:extLst>
          </p:cNvPr>
          <p:cNvSpPr txBox="1"/>
          <p:nvPr/>
        </p:nvSpPr>
        <p:spPr>
          <a:xfrm>
            <a:off x="839788" y="566718"/>
            <a:ext cx="3401177" cy="954107"/>
          </a:xfrm>
          <a:prstGeom prst="rect">
            <a:avLst/>
          </a:prstGeom>
          <a:noFill/>
        </p:spPr>
        <p:txBody>
          <a:bodyPr wrap="square" rtlCol="0">
            <a:spAutoFit/>
          </a:bodyPr>
          <a:lstStyle/>
          <a:p>
            <a:r>
              <a:rPr lang="de-DE" sz="2800" b="1" dirty="0">
                <a:solidFill>
                  <a:schemeClr val="accent4">
                    <a:lumMod val="40000"/>
                    <a:lumOff val="60000"/>
                  </a:schemeClr>
                </a:solidFill>
                <a:latin typeface="Futura LT Pro Book" panose="020B0502020204020303" pitchFamily="34" charset="77"/>
              </a:rPr>
              <a:t>Pädagogische Konzeption</a:t>
            </a:r>
          </a:p>
        </p:txBody>
      </p:sp>
    </p:spTree>
    <p:extLst>
      <p:ext uri="{BB962C8B-B14F-4D97-AF65-F5344CB8AC3E}">
        <p14:creationId xmlns:p14="http://schemas.microsoft.com/office/powerpoint/2010/main" val="1414927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BCDDC2E-99DB-CA4E-0E95-92D0890F26AB}"/>
              </a:ext>
            </a:extLst>
          </p:cNvPr>
          <p:cNvSpPr/>
          <p:nvPr/>
        </p:nvSpPr>
        <p:spPr>
          <a:xfrm>
            <a:off x="7034974" y="-1106439"/>
            <a:ext cx="6624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Oval 3">
            <a:extLst>
              <a:ext uri="{FF2B5EF4-FFF2-40B4-BE49-F238E27FC236}">
                <a16:creationId xmlns:a16="http://schemas.microsoft.com/office/drawing/2014/main" id="{BA594D70-3309-7531-C2D6-430F29715DF2}"/>
              </a:ext>
            </a:extLst>
          </p:cNvPr>
          <p:cNvSpPr/>
          <p:nvPr/>
        </p:nvSpPr>
        <p:spPr>
          <a:xfrm>
            <a:off x="-564000" y="2319850"/>
            <a:ext cx="6660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Inhaltsplatzhalter 2">
            <a:extLst>
              <a:ext uri="{FF2B5EF4-FFF2-40B4-BE49-F238E27FC236}">
                <a16:creationId xmlns:a16="http://schemas.microsoft.com/office/drawing/2014/main" id="{6D9C1D96-B419-67E8-3D73-E060E56963AA}"/>
              </a:ext>
            </a:extLst>
          </p:cNvPr>
          <p:cNvSpPr txBox="1">
            <a:spLocks/>
          </p:cNvSpPr>
          <p:nvPr/>
        </p:nvSpPr>
        <p:spPr>
          <a:xfrm>
            <a:off x="927786" y="2761925"/>
            <a:ext cx="378059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14000"/>
              </a:lnSpc>
              <a:spcBef>
                <a:spcPts val="0"/>
              </a:spcBef>
              <a:spcAft>
                <a:spcPct val="0"/>
              </a:spcAft>
              <a:buClrTx/>
              <a:buSzTx/>
              <a:buFontTx/>
              <a:buNone/>
              <a:tabLst/>
            </a:pPr>
            <a:r>
              <a:rPr lang="de-DE" altLang="de-DE" sz="1600" b="1" dirty="0">
                <a:solidFill>
                  <a:srgbClr val="FFA48D"/>
                </a:solidFill>
                <a:latin typeface="Futura LT Pro Book" panose="020B0502020204020303" pitchFamily="34" charset="77"/>
              </a:rPr>
              <a:t>Anna-Lena Margreiter</a:t>
            </a:r>
          </a:p>
          <a:p>
            <a:pPr marL="0" marR="0" lvl="0" indent="0" algn="l" defTabSz="914400" rtl="0" eaLnBrk="0" fontAlgn="base" latinLnBrk="0" hangingPunct="0">
              <a:lnSpc>
                <a:spcPct val="114000"/>
              </a:lnSpc>
              <a:spcBef>
                <a:spcPts val="0"/>
              </a:spcBef>
              <a:spcAft>
                <a:spcPct val="0"/>
              </a:spcAft>
              <a:buClrTx/>
              <a:buSzTx/>
              <a:buFontTx/>
              <a:buNone/>
              <a:tabLst/>
            </a:pPr>
            <a:r>
              <a:rPr lang="de-DE" altLang="de-DE" sz="1400" dirty="0">
                <a:solidFill>
                  <a:srgbClr val="FFA48D"/>
                </a:solidFill>
                <a:latin typeface="Futura LT Pro Book" panose="020B0502020204020303" pitchFamily="34" charset="77"/>
              </a:rPr>
              <a:t>Pädagogin in der Regenbogengruppe </a:t>
            </a:r>
          </a:p>
          <a:p>
            <a:pPr marL="0" marR="0" lvl="0" indent="0" algn="l" defTabSz="914400" rtl="0" eaLnBrk="0" fontAlgn="base" latinLnBrk="0" hangingPunct="0">
              <a:lnSpc>
                <a:spcPct val="114000"/>
              </a:lnSpc>
              <a:spcAft>
                <a:spcPct val="0"/>
              </a:spcAft>
              <a:buClrTx/>
              <a:buSzTx/>
              <a:buFontTx/>
              <a:buNone/>
              <a:tabLst/>
            </a:pPr>
            <a:r>
              <a:rPr lang="de-DE" altLang="de-DE" sz="1400" dirty="0">
                <a:solidFill>
                  <a:srgbClr val="FFA48D"/>
                </a:solidFill>
                <a:latin typeface="Futura LT Pro Book" panose="020B0502020204020303" pitchFamily="34" charset="77"/>
              </a:rPr>
              <a:t>Ausbildung: Kindergartenpädagogin</a:t>
            </a:r>
          </a:p>
          <a:p>
            <a:pPr marL="0" marR="0" lvl="0" indent="0" algn="l" defTabSz="914400" rtl="0" eaLnBrk="0" fontAlgn="base" latinLnBrk="0" hangingPunct="0">
              <a:lnSpc>
                <a:spcPct val="114000"/>
              </a:lnSpc>
              <a:spcAft>
                <a:spcPct val="0"/>
              </a:spcAft>
              <a:buClrTx/>
              <a:buSzTx/>
              <a:buFontTx/>
              <a:buNone/>
              <a:tabLst/>
            </a:pPr>
            <a:r>
              <a:rPr lang="de-DE" altLang="de-DE" sz="1400" dirty="0">
                <a:solidFill>
                  <a:srgbClr val="FFA48D"/>
                </a:solidFill>
                <a:latin typeface="Futura LT Pro Book" panose="020B0502020204020303" pitchFamily="34" charset="77"/>
              </a:rPr>
              <a:t>Jedes Kind ist von Geburt an ein einzigartiger, vollwertiger Mensch mit individuellen Bedürfnissen, Fähigkeiten, Begabungen und Wahrnehmungen. Es will die Welt mit allen Sinnen erkunden, will seine Umgebung begreifen, fühlen, ertasten und verstehen. Und es will von Anfang an aktiv mitgestalten. Dies zu erkennen, zu ermöglichen und zu fördern sehe ich bei der Arbeit mit Kindern als wichtigste Aufgabe.</a:t>
            </a:r>
          </a:p>
        </p:txBody>
      </p:sp>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9" name="Rectangle 3">
            <a:extLst>
              <a:ext uri="{FF2B5EF4-FFF2-40B4-BE49-F238E27FC236}">
                <a16:creationId xmlns:a16="http://schemas.microsoft.com/office/drawing/2014/main" id="{959D153D-898B-25ED-9C1C-B85DF28E73CC}"/>
              </a:ext>
            </a:extLst>
          </p:cNvPr>
          <p:cNvSpPr>
            <a:spLocks noChangeArrowheads="1"/>
          </p:cNvSpPr>
          <p:nvPr/>
        </p:nvSpPr>
        <p:spPr bwMode="auto">
          <a:xfrm>
            <a:off x="8491453" y="111113"/>
            <a:ext cx="3235326" cy="489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14000"/>
              </a:lnSpc>
            </a:pPr>
            <a:r>
              <a:rPr lang="de-AT" sz="1600" b="1" dirty="0">
                <a:solidFill>
                  <a:srgbClr val="FFA48D"/>
                </a:solidFill>
                <a:latin typeface="Futura LT Pro Book" panose="020B0502020204020303" pitchFamily="34" charset="77"/>
              </a:rPr>
              <a:t>Karin </a:t>
            </a:r>
            <a:r>
              <a:rPr lang="de-AT" sz="1600" b="1" dirty="0" err="1">
                <a:solidFill>
                  <a:srgbClr val="FFA48D"/>
                </a:solidFill>
                <a:latin typeface="Futura LT Pro Book" panose="020B0502020204020303" pitchFamily="34" charset="77"/>
              </a:rPr>
              <a:t>Farthofer</a:t>
            </a:r>
            <a:r>
              <a:rPr lang="de-AT" sz="1600" b="1" dirty="0">
                <a:solidFill>
                  <a:srgbClr val="FFA48D"/>
                </a:solidFill>
                <a:latin typeface="Futura LT Pro Book" panose="020B0502020204020303" pitchFamily="34" charset="77"/>
              </a:rPr>
              <a:t> </a:t>
            </a:r>
          </a:p>
          <a:p>
            <a:pPr>
              <a:lnSpc>
                <a:spcPct val="114000"/>
              </a:lnSpc>
            </a:pPr>
            <a:r>
              <a:rPr lang="de-AT" sz="1400" dirty="0">
                <a:solidFill>
                  <a:srgbClr val="FFA48D"/>
                </a:solidFill>
                <a:latin typeface="Futura LT Pro Book" panose="020B0502020204020303" pitchFamily="34" charset="77"/>
              </a:rPr>
              <a:t>Assistentin in der Sternchengruppe</a:t>
            </a:r>
          </a:p>
          <a:p>
            <a:pPr>
              <a:lnSpc>
                <a:spcPct val="114000"/>
              </a:lnSpc>
              <a:spcBef>
                <a:spcPts val="1000"/>
              </a:spcBef>
            </a:pPr>
            <a:r>
              <a:rPr lang="de-AT" sz="1400" dirty="0">
                <a:solidFill>
                  <a:srgbClr val="FFA48D"/>
                </a:solidFill>
                <a:latin typeface="Futura LT Pro Book" panose="020B0502020204020303" pitchFamily="34" charset="77"/>
              </a:rPr>
              <a:t>Ausbildung: Kinderkrippenpädagogin und Assistentin für Inklusion </a:t>
            </a:r>
          </a:p>
          <a:p>
            <a:pPr>
              <a:lnSpc>
                <a:spcPct val="114000"/>
              </a:lnSpc>
              <a:spcBef>
                <a:spcPts val="1000"/>
              </a:spcBef>
            </a:pPr>
            <a:r>
              <a:rPr lang="de-AT" sz="1400" dirty="0">
                <a:solidFill>
                  <a:srgbClr val="FFA48D"/>
                </a:solidFill>
                <a:latin typeface="Futura LT Pro Book" panose="020B0502020204020303" pitchFamily="34" charset="77"/>
              </a:rPr>
              <a:t>Mein Beruf bereitet mir sehr viel Freude und ich habe großen Spaß daran, ihn ausüben zu dürfen. Jeder Tag ist anders, die Kinder entwickeln sich täglich weiter und machen Fortschritte, deshalb wird der Beruf nie langweilig. Kinder nehmen kein Blatt vor den Mund und so erhalten wir immer ein offenes Feedback von ihnen. Wir versuchen den Kindern grundlegende Werte zu vermitteln, denn Kinder sind die ZUKUNFT.</a:t>
            </a:r>
          </a:p>
        </p:txBody>
      </p:sp>
      <p:sp>
        <p:nvSpPr>
          <p:cNvPr id="23" name="Rectangle 14">
            <a:extLst>
              <a:ext uri="{FF2B5EF4-FFF2-40B4-BE49-F238E27FC236}">
                <a16:creationId xmlns:a16="http://schemas.microsoft.com/office/drawing/2014/main" id="{3FF7CAB2-FAAC-16EB-1DAE-FE09DA50144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Inhaltsplatzhalter 2">
            <a:extLst>
              <a:ext uri="{FF2B5EF4-FFF2-40B4-BE49-F238E27FC236}">
                <a16:creationId xmlns:a16="http://schemas.microsoft.com/office/drawing/2014/main" id="{EC49C6BA-DC1D-3406-7192-DD55A477D06D}"/>
              </a:ext>
            </a:extLst>
          </p:cNvPr>
          <p:cNvSpPr>
            <a:spLocks noGrp="1"/>
          </p:cNvSpPr>
          <p:nvPr>
            <p:ph idx="1"/>
          </p:nvPr>
        </p:nvSpPr>
        <p:spPr>
          <a:xfrm>
            <a:off x="856348" y="1533893"/>
            <a:ext cx="6678168" cy="818453"/>
          </a:xfrm>
        </p:spPr>
        <p:txBody>
          <a:bodyPr>
            <a:noAutofit/>
          </a:bodyPr>
          <a:lstStyle/>
          <a:p>
            <a:pPr marL="0" indent="0">
              <a:lnSpc>
                <a:spcPct val="100000"/>
              </a:lnSpc>
              <a:spcBef>
                <a:spcPts val="600"/>
              </a:spcBef>
              <a:buNone/>
            </a:pPr>
            <a:r>
              <a:rPr lang="de-AT" sz="1400" dirty="0">
                <a:solidFill>
                  <a:schemeClr val="bg1"/>
                </a:solidFill>
                <a:latin typeface="Futura LT Pro Book" panose="020B0502020204020303" pitchFamily="34" charset="77"/>
              </a:rPr>
              <a:t>Das sind Wir – das Team vom </a:t>
            </a:r>
          </a:p>
          <a:p>
            <a:pPr marL="0" indent="0">
              <a:lnSpc>
                <a:spcPct val="100000"/>
              </a:lnSpc>
              <a:spcBef>
                <a:spcPts val="600"/>
              </a:spcBef>
              <a:buNone/>
            </a:pPr>
            <a:r>
              <a:rPr lang="de-AT" sz="1400" dirty="0">
                <a:solidFill>
                  <a:schemeClr val="bg1"/>
                </a:solidFill>
                <a:latin typeface="Futura LT Pro Book" panose="020B0502020204020303" pitchFamily="34" charset="77"/>
              </a:rPr>
              <a:t>Anna Kindergarten &amp; Kinderkrippe </a:t>
            </a:r>
          </a:p>
        </p:txBody>
      </p:sp>
      <p:sp>
        <p:nvSpPr>
          <p:cNvPr id="11" name="Titel 1">
            <a:extLst>
              <a:ext uri="{FF2B5EF4-FFF2-40B4-BE49-F238E27FC236}">
                <a16:creationId xmlns:a16="http://schemas.microsoft.com/office/drawing/2014/main" id="{EF8E2CAF-E6B1-6450-20B6-5B5DD91CB54D}"/>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pic>
        <p:nvPicPr>
          <p:cNvPr id="20" name="Grafik 19">
            <a:extLst>
              <a:ext uri="{FF2B5EF4-FFF2-40B4-BE49-F238E27FC236}">
                <a16:creationId xmlns:a16="http://schemas.microsoft.com/office/drawing/2014/main" id="{92043CAA-4FC8-1C89-5BF7-213155C87435}"/>
              </a:ext>
            </a:extLst>
          </p:cNvPr>
          <p:cNvPicPr>
            <a:picLocks noChangeAspect="1"/>
          </p:cNvPicPr>
          <p:nvPr/>
        </p:nvPicPr>
        <p:blipFill rotWithShape="1">
          <a:blip r:embed="rId3"/>
          <a:srcRect l="13535" t="6383" r="3452" b="38847"/>
          <a:stretch/>
        </p:blipFill>
        <p:spPr bwMode="auto">
          <a:xfrm>
            <a:off x="5499024" y="655764"/>
            <a:ext cx="2678400" cy="2678400"/>
          </a:xfrm>
          <a:prstGeom prst="ellipse">
            <a:avLst/>
          </a:prstGeom>
          <a:noFill/>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id="{59F46266-E579-29A6-B860-EF690D1994F1}"/>
              </a:ext>
            </a:extLst>
          </p:cNvPr>
          <p:cNvPicPr>
            <a:picLocks noChangeAspect="1"/>
          </p:cNvPicPr>
          <p:nvPr/>
        </p:nvPicPr>
        <p:blipFill>
          <a:blip r:embed="rId4"/>
          <a:stretch>
            <a:fillRect/>
          </a:stretch>
        </p:blipFill>
        <p:spPr>
          <a:xfrm>
            <a:off x="4708379" y="3599406"/>
            <a:ext cx="2676376" cy="2676376"/>
          </a:xfrm>
          <a:prstGeom prst="rect">
            <a:avLst/>
          </a:prstGeom>
        </p:spPr>
      </p:pic>
    </p:spTree>
    <p:extLst>
      <p:ext uri="{BB962C8B-B14F-4D97-AF65-F5344CB8AC3E}">
        <p14:creationId xmlns:p14="http://schemas.microsoft.com/office/powerpoint/2010/main" val="198746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7E34202-D96F-3286-2736-FB1F43556F7E}"/>
              </a:ext>
            </a:extLst>
          </p:cNvPr>
          <p:cNvSpPr/>
          <p:nvPr/>
        </p:nvSpPr>
        <p:spPr>
          <a:xfrm>
            <a:off x="7034974" y="-1106439"/>
            <a:ext cx="6624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4" name="Oval 3">
            <a:extLst>
              <a:ext uri="{FF2B5EF4-FFF2-40B4-BE49-F238E27FC236}">
                <a16:creationId xmlns:a16="http://schemas.microsoft.com/office/drawing/2014/main" id="{D56D69CC-71A8-B825-4CC7-B47DB8B154DC}"/>
              </a:ext>
            </a:extLst>
          </p:cNvPr>
          <p:cNvSpPr/>
          <p:nvPr/>
        </p:nvSpPr>
        <p:spPr>
          <a:xfrm>
            <a:off x="-487109" y="2419411"/>
            <a:ext cx="6660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9" name="Rectangle 3">
            <a:extLst>
              <a:ext uri="{FF2B5EF4-FFF2-40B4-BE49-F238E27FC236}">
                <a16:creationId xmlns:a16="http://schemas.microsoft.com/office/drawing/2014/main" id="{959D153D-898B-25ED-9C1C-B85DF28E73CC}"/>
              </a:ext>
            </a:extLst>
          </p:cNvPr>
          <p:cNvSpPr>
            <a:spLocks noChangeArrowheads="1"/>
          </p:cNvSpPr>
          <p:nvPr/>
        </p:nvSpPr>
        <p:spPr bwMode="auto">
          <a:xfrm>
            <a:off x="8491453" y="1139984"/>
            <a:ext cx="2905278" cy="283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14000"/>
              </a:lnSpc>
            </a:pPr>
            <a:r>
              <a:rPr lang="de-DE" sz="1600" b="1" dirty="0">
                <a:solidFill>
                  <a:srgbClr val="FFA48D"/>
                </a:solidFill>
                <a:latin typeface="Futura LT Pro Book" panose="020B0502020204020303" pitchFamily="34" charset="77"/>
              </a:rPr>
              <a:t>Birgit </a:t>
            </a:r>
            <a:r>
              <a:rPr lang="de-DE" sz="1600" b="1" dirty="0" err="1">
                <a:solidFill>
                  <a:srgbClr val="FFA48D"/>
                </a:solidFill>
                <a:latin typeface="Futura LT Pro Book" panose="020B0502020204020303" pitchFamily="34" charset="77"/>
              </a:rPr>
              <a:t>Schiestl</a:t>
            </a:r>
            <a:r>
              <a:rPr lang="de-DE" sz="1600" b="1" dirty="0">
                <a:solidFill>
                  <a:srgbClr val="FFA48D"/>
                </a:solidFill>
                <a:latin typeface="Futura LT Pro Book" panose="020B0502020204020303" pitchFamily="34" charset="77"/>
              </a:rPr>
              <a:t> </a:t>
            </a:r>
          </a:p>
          <a:p>
            <a:pPr>
              <a:lnSpc>
                <a:spcPct val="114000"/>
              </a:lnSpc>
            </a:pPr>
            <a:r>
              <a:rPr lang="de-DE" sz="1400" dirty="0">
                <a:solidFill>
                  <a:srgbClr val="FFA48D"/>
                </a:solidFill>
                <a:latin typeface="Futura LT Pro Book" panose="020B0502020204020303" pitchFamily="34" charset="77"/>
              </a:rPr>
              <a:t>Assistentin in den Kindergartengruppen </a:t>
            </a:r>
          </a:p>
          <a:p>
            <a:pPr>
              <a:lnSpc>
                <a:spcPct val="114000"/>
              </a:lnSpc>
              <a:spcBef>
                <a:spcPts val="1000"/>
              </a:spcBef>
            </a:pPr>
            <a:r>
              <a:rPr lang="de-DE" sz="1400" dirty="0">
                <a:solidFill>
                  <a:srgbClr val="FFA48D"/>
                </a:solidFill>
                <a:latin typeface="Futura LT Pro Book" panose="020B0502020204020303" pitchFamily="34" charset="77"/>
              </a:rPr>
              <a:t>Ausbildung: Kinderkrippen-, Kindergarten- und Hortassistentin</a:t>
            </a:r>
            <a:endParaRPr lang="de-AT" sz="1400" dirty="0">
              <a:solidFill>
                <a:srgbClr val="FFA48D"/>
              </a:solidFill>
              <a:latin typeface="Futura LT Pro Book" panose="020B0502020204020303" pitchFamily="34" charset="77"/>
            </a:endParaRPr>
          </a:p>
          <a:p>
            <a:pPr>
              <a:lnSpc>
                <a:spcPct val="114000"/>
              </a:lnSpc>
              <a:spcBef>
                <a:spcPts val="1000"/>
              </a:spcBef>
            </a:pPr>
            <a:r>
              <a:rPr lang="de-DE" sz="1400" dirty="0">
                <a:solidFill>
                  <a:srgbClr val="FFA48D"/>
                </a:solidFill>
                <a:latin typeface="Futura LT Pro Book" panose="020B0502020204020303" pitchFamily="34" charset="77"/>
              </a:rPr>
              <a:t>Die Kinder auf ihrer Entwicklungsreise zu begleiten und zu unterstützen macht mir Freude und Spaß.</a:t>
            </a:r>
          </a:p>
        </p:txBody>
      </p:sp>
      <p:sp>
        <p:nvSpPr>
          <p:cNvPr id="8" name="Inhaltsplatzhalter 2">
            <a:extLst>
              <a:ext uri="{FF2B5EF4-FFF2-40B4-BE49-F238E27FC236}">
                <a16:creationId xmlns:a16="http://schemas.microsoft.com/office/drawing/2014/main" id="{BFE5EF81-4284-7F5E-E015-6A92A2AA2662}"/>
              </a:ext>
            </a:extLst>
          </p:cNvPr>
          <p:cNvSpPr>
            <a:spLocks noGrp="1"/>
          </p:cNvSpPr>
          <p:nvPr>
            <p:ph idx="1"/>
          </p:nvPr>
        </p:nvSpPr>
        <p:spPr>
          <a:xfrm>
            <a:off x="856348" y="1533893"/>
            <a:ext cx="6678168" cy="818453"/>
          </a:xfrm>
        </p:spPr>
        <p:txBody>
          <a:bodyPr>
            <a:noAutofit/>
          </a:bodyPr>
          <a:lstStyle/>
          <a:p>
            <a:pPr marL="0" indent="0">
              <a:lnSpc>
                <a:spcPct val="100000"/>
              </a:lnSpc>
              <a:spcBef>
                <a:spcPts val="600"/>
              </a:spcBef>
              <a:buNone/>
            </a:pPr>
            <a:r>
              <a:rPr lang="de-AT" sz="1400" dirty="0">
                <a:solidFill>
                  <a:schemeClr val="bg1"/>
                </a:solidFill>
                <a:latin typeface="Futura LT Pro Book" panose="020B0502020204020303" pitchFamily="34" charset="77"/>
              </a:rPr>
              <a:t>Das sind Wir – das Team vom </a:t>
            </a:r>
          </a:p>
          <a:p>
            <a:pPr marL="0" indent="0">
              <a:lnSpc>
                <a:spcPct val="100000"/>
              </a:lnSpc>
              <a:spcBef>
                <a:spcPts val="600"/>
              </a:spcBef>
              <a:buNone/>
            </a:pPr>
            <a:r>
              <a:rPr lang="de-AT" sz="1400" dirty="0">
                <a:solidFill>
                  <a:schemeClr val="bg1"/>
                </a:solidFill>
                <a:latin typeface="Futura LT Pro Book" panose="020B0502020204020303" pitchFamily="34" charset="77"/>
              </a:rPr>
              <a:t>Anna Kindergarten &amp; Kinderkrippe </a:t>
            </a:r>
          </a:p>
        </p:txBody>
      </p:sp>
      <p:sp>
        <p:nvSpPr>
          <p:cNvPr id="11" name="Titel 1">
            <a:extLst>
              <a:ext uri="{FF2B5EF4-FFF2-40B4-BE49-F238E27FC236}">
                <a16:creationId xmlns:a16="http://schemas.microsoft.com/office/drawing/2014/main" id="{4265C176-B0F2-F195-58BA-B2E50F681182}"/>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sp>
        <p:nvSpPr>
          <p:cNvPr id="13" name="Inhaltsplatzhalter 2">
            <a:extLst>
              <a:ext uri="{FF2B5EF4-FFF2-40B4-BE49-F238E27FC236}">
                <a16:creationId xmlns:a16="http://schemas.microsoft.com/office/drawing/2014/main" id="{FAB18B2C-251E-2935-891F-F9AFB9C27138}"/>
              </a:ext>
            </a:extLst>
          </p:cNvPr>
          <p:cNvSpPr txBox="1">
            <a:spLocks/>
          </p:cNvSpPr>
          <p:nvPr/>
        </p:nvSpPr>
        <p:spPr>
          <a:xfrm>
            <a:off x="856348" y="3316561"/>
            <a:ext cx="36313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de-AT" sz="1600" b="1" dirty="0" err="1">
                <a:solidFill>
                  <a:srgbClr val="FFA48D"/>
                </a:solidFill>
                <a:latin typeface="Futura LT Pro Book" panose="020B0502020204020303" pitchFamily="34" charset="77"/>
              </a:rPr>
              <a:t>Duygu</a:t>
            </a:r>
            <a:r>
              <a:rPr lang="de-AT" sz="1600" b="1" dirty="0">
                <a:solidFill>
                  <a:srgbClr val="FFA48D"/>
                </a:solidFill>
                <a:latin typeface="Futura LT Pro Book" panose="020B0502020204020303" pitchFamily="34" charset="77"/>
              </a:rPr>
              <a:t> </a:t>
            </a:r>
            <a:r>
              <a:rPr lang="de-AT" sz="1600" b="1" dirty="0" err="1">
                <a:solidFill>
                  <a:srgbClr val="FFA48D"/>
                </a:solidFill>
                <a:latin typeface="Futura LT Pro Book" panose="020B0502020204020303" pitchFamily="34" charset="77"/>
              </a:rPr>
              <a:t>Aladag</a:t>
            </a:r>
            <a:r>
              <a:rPr lang="de-AT" sz="1600" b="1" dirty="0">
                <a:solidFill>
                  <a:srgbClr val="FFA48D"/>
                </a:solidFill>
                <a:latin typeface="Futura LT Pro Book" panose="020B0502020204020303" pitchFamily="34" charset="77"/>
              </a:rPr>
              <a:t> </a:t>
            </a:r>
          </a:p>
          <a:p>
            <a:pPr marL="0" indent="0">
              <a:lnSpc>
                <a:spcPct val="114000"/>
              </a:lnSpc>
              <a:spcBef>
                <a:spcPts val="0"/>
              </a:spcBef>
              <a:buNone/>
            </a:pPr>
            <a:r>
              <a:rPr lang="de-AT" sz="1400" dirty="0">
                <a:solidFill>
                  <a:srgbClr val="FFA48D"/>
                </a:solidFill>
                <a:latin typeface="Futura LT Pro Book" panose="020B0502020204020303" pitchFamily="34" charset="77"/>
              </a:rPr>
              <a:t>Assistentin in der Kinderkrippe</a:t>
            </a:r>
          </a:p>
          <a:p>
            <a:pPr marL="0" indent="0">
              <a:lnSpc>
                <a:spcPct val="114000"/>
              </a:lnSpc>
              <a:buNone/>
            </a:pPr>
            <a:r>
              <a:rPr lang="de-AT" sz="1400" dirty="0">
                <a:solidFill>
                  <a:srgbClr val="FFA48D"/>
                </a:solidFill>
                <a:latin typeface="Futura LT Pro Book" panose="020B0502020204020303" pitchFamily="34" charset="77"/>
              </a:rPr>
              <a:t>Ausbildung: Assistentin für Kinderkrippe, Kindergarten und Hort  </a:t>
            </a:r>
          </a:p>
          <a:p>
            <a:pPr marL="0" indent="0">
              <a:lnSpc>
                <a:spcPct val="114000"/>
              </a:lnSpc>
              <a:buNone/>
            </a:pPr>
            <a:endParaRPr lang="de-AT" sz="1400" dirty="0">
              <a:solidFill>
                <a:srgbClr val="FFA48D"/>
              </a:solidFill>
              <a:latin typeface="Futura LT Pro Book" panose="020B0502020204020303" pitchFamily="34" charset="77"/>
            </a:endParaRPr>
          </a:p>
          <a:p>
            <a:pPr marL="0" indent="0">
              <a:lnSpc>
                <a:spcPct val="114000"/>
              </a:lnSpc>
              <a:buNone/>
            </a:pPr>
            <a:r>
              <a:rPr lang="de-AT" sz="1400" dirty="0">
                <a:solidFill>
                  <a:srgbClr val="FFA48D"/>
                </a:solidFill>
                <a:latin typeface="Futura LT Pro Book" panose="020B0502020204020303" pitchFamily="34" charset="77"/>
              </a:rPr>
              <a:t>Ich habe Freude an diesen Job da ich sehr gerne mit Kindern arbeite und mir die Kinder am Herzen liegen. </a:t>
            </a:r>
          </a:p>
        </p:txBody>
      </p:sp>
      <p:pic>
        <p:nvPicPr>
          <p:cNvPr id="21" name="Grafik 20">
            <a:extLst>
              <a:ext uri="{FF2B5EF4-FFF2-40B4-BE49-F238E27FC236}">
                <a16:creationId xmlns:a16="http://schemas.microsoft.com/office/drawing/2014/main" id="{886FD162-A62A-A007-CC42-5C6EADBDC9E3}"/>
              </a:ext>
            </a:extLst>
          </p:cNvPr>
          <p:cNvPicPr>
            <a:picLocks noChangeAspect="1"/>
          </p:cNvPicPr>
          <p:nvPr/>
        </p:nvPicPr>
        <p:blipFill rotWithShape="1">
          <a:blip r:embed="rId3"/>
          <a:srcRect l="13429" t="5612" r="832" b="38896"/>
          <a:stretch/>
        </p:blipFill>
        <p:spPr bwMode="auto">
          <a:xfrm>
            <a:off x="4801744" y="3721480"/>
            <a:ext cx="2678400" cy="2678400"/>
          </a:xfrm>
          <a:prstGeom prst="ellipse">
            <a:avLst/>
          </a:prstGeom>
          <a:noFill/>
          <a:ln>
            <a:noFill/>
          </a:ln>
          <a:extLst>
            <a:ext uri="{53640926-AAD7-44D8-BBD7-CCE9431645EC}">
              <a14:shadowObscured xmlns:a14="http://schemas.microsoft.com/office/drawing/2010/main"/>
            </a:ext>
          </a:extLst>
        </p:spPr>
      </p:pic>
      <p:pic>
        <p:nvPicPr>
          <p:cNvPr id="22" name="Grafik 21">
            <a:extLst>
              <a:ext uri="{FF2B5EF4-FFF2-40B4-BE49-F238E27FC236}">
                <a16:creationId xmlns:a16="http://schemas.microsoft.com/office/drawing/2014/main" id="{1D4C3109-6E02-39AD-F535-DC7196F28B2A}"/>
              </a:ext>
            </a:extLst>
          </p:cNvPr>
          <p:cNvPicPr>
            <a:picLocks noChangeAspect="1"/>
          </p:cNvPicPr>
          <p:nvPr/>
        </p:nvPicPr>
        <p:blipFill rotWithShape="1">
          <a:blip r:embed="rId4"/>
          <a:srcRect l="2250" t="382" r="14484" b="40778"/>
          <a:stretch/>
        </p:blipFill>
        <p:spPr bwMode="auto">
          <a:xfrm>
            <a:off x="5499024" y="655764"/>
            <a:ext cx="2678400" cy="2678400"/>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8497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83B7DA0-4B35-8C38-5837-EA4937A9003C}"/>
              </a:ext>
            </a:extLst>
          </p:cNvPr>
          <p:cNvSpPr/>
          <p:nvPr/>
        </p:nvSpPr>
        <p:spPr>
          <a:xfrm>
            <a:off x="7034974" y="-1106439"/>
            <a:ext cx="6624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Oval 2">
            <a:extLst>
              <a:ext uri="{FF2B5EF4-FFF2-40B4-BE49-F238E27FC236}">
                <a16:creationId xmlns:a16="http://schemas.microsoft.com/office/drawing/2014/main" id="{2606245C-1396-4A8D-9D3E-F6427B251B0B}"/>
              </a:ext>
            </a:extLst>
          </p:cNvPr>
          <p:cNvSpPr/>
          <p:nvPr/>
        </p:nvSpPr>
        <p:spPr>
          <a:xfrm>
            <a:off x="-487109" y="2419411"/>
            <a:ext cx="6660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9" name="Rectangle 3">
            <a:extLst>
              <a:ext uri="{FF2B5EF4-FFF2-40B4-BE49-F238E27FC236}">
                <a16:creationId xmlns:a16="http://schemas.microsoft.com/office/drawing/2014/main" id="{959D153D-898B-25ED-9C1C-B85DF28E73CC}"/>
              </a:ext>
            </a:extLst>
          </p:cNvPr>
          <p:cNvSpPr>
            <a:spLocks noChangeArrowheads="1"/>
          </p:cNvSpPr>
          <p:nvPr/>
        </p:nvSpPr>
        <p:spPr bwMode="auto">
          <a:xfrm>
            <a:off x="8491453" y="111113"/>
            <a:ext cx="2905278" cy="489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14000"/>
              </a:lnSpc>
              <a:spcBef>
                <a:spcPts val="1000"/>
              </a:spcBef>
              <a:spcAft>
                <a:spcPct val="0"/>
              </a:spcAft>
              <a:buClrTx/>
              <a:buSzTx/>
              <a:buFontTx/>
              <a:buNone/>
              <a:tabLst/>
            </a:pPr>
            <a:r>
              <a:rPr lang="de-DE" altLang="de-DE" sz="1600" b="1" dirty="0" err="1">
                <a:solidFill>
                  <a:srgbClr val="FFA48D"/>
                </a:solidFill>
                <a:latin typeface="Futura LT Pro Book" panose="020B0502020204020303" pitchFamily="34" charset="77"/>
              </a:rPr>
              <a:t>Burcu</a:t>
            </a:r>
            <a:r>
              <a:rPr lang="de-DE" altLang="de-DE" sz="1600" b="1" dirty="0">
                <a:solidFill>
                  <a:srgbClr val="FFA48D"/>
                </a:solidFill>
                <a:latin typeface="Futura LT Pro Book" panose="020B0502020204020303" pitchFamily="34" charset="77"/>
              </a:rPr>
              <a:t> Mutlu </a:t>
            </a:r>
          </a:p>
          <a:p>
            <a:pPr marL="0" marR="0" lvl="0" indent="0" algn="l" defTabSz="914400" rtl="0" eaLnBrk="0" fontAlgn="base" latinLnBrk="0" hangingPunct="0">
              <a:lnSpc>
                <a:spcPct val="114000"/>
              </a:lnSpc>
              <a:spcAft>
                <a:spcPct val="0"/>
              </a:spcAft>
              <a:buClrTx/>
              <a:buSzTx/>
              <a:buFontTx/>
              <a:buNone/>
              <a:tabLst/>
            </a:pPr>
            <a:r>
              <a:rPr lang="de-DE" altLang="de-DE" sz="1400" dirty="0">
                <a:solidFill>
                  <a:srgbClr val="FFA48D"/>
                </a:solidFill>
                <a:latin typeface="Futura LT Pro Book" panose="020B0502020204020303" pitchFamily="34" charset="77"/>
              </a:rPr>
              <a:t>Assistentin in der Regenbogengruppe </a:t>
            </a:r>
          </a:p>
          <a:p>
            <a:pPr eaLnBrk="0" fontAlgn="base" hangingPunct="0">
              <a:lnSpc>
                <a:spcPct val="114000"/>
              </a:lnSpc>
              <a:spcBef>
                <a:spcPts val="1000"/>
              </a:spcBef>
              <a:spcAft>
                <a:spcPct val="0"/>
              </a:spcAft>
            </a:pPr>
            <a:r>
              <a:rPr lang="de-AT" altLang="de-DE" sz="1400" dirty="0">
                <a:solidFill>
                  <a:srgbClr val="FFA48D"/>
                </a:solidFill>
                <a:latin typeface="Futura LT Pro Book" panose="020B0502020204020303" pitchFamily="34" charset="77"/>
              </a:rPr>
              <a:t>Ausbildung: Assistentin für Kinderkrippe, Kindergarten und Hort </a:t>
            </a:r>
          </a:p>
          <a:p>
            <a:pPr marL="0" marR="0" lvl="0" indent="0" algn="l" defTabSz="914400" rtl="0" eaLnBrk="0" fontAlgn="base" latinLnBrk="0" hangingPunct="0">
              <a:lnSpc>
                <a:spcPct val="114000"/>
              </a:lnSpc>
              <a:spcBef>
                <a:spcPts val="1000"/>
              </a:spcBef>
              <a:spcAft>
                <a:spcPct val="0"/>
              </a:spcAft>
              <a:buClrTx/>
              <a:buSzTx/>
              <a:buFontTx/>
              <a:buNone/>
              <a:tabLst/>
            </a:pPr>
            <a:r>
              <a:rPr lang="de-DE" altLang="de-DE" sz="1400" dirty="0">
                <a:solidFill>
                  <a:srgbClr val="FFA48D"/>
                </a:solidFill>
                <a:latin typeface="Futura LT Pro Book" panose="020B0502020204020303" pitchFamily="34" charset="77"/>
              </a:rPr>
              <a:t>Die Möglichkeit, die Entwicklung und das Wachstum der Kinder zu begleiten und zu fördern macht mir Freude. Jedes Kind hat nur eine Kindheit, sie dabei zu unterstützen und zu beobachten ist großartig. Ihren Kindern eine unvergessliche Kindheit zu bereiten und ein kleines Lächeln zu hinterlassen, ist mein Ziel.</a:t>
            </a:r>
            <a:endParaRPr lang="de-AT" altLang="de-DE" sz="1400" dirty="0">
              <a:solidFill>
                <a:srgbClr val="FFA48D"/>
              </a:solidFill>
              <a:latin typeface="Futura LT Pro Book" panose="020B0502020204020303" pitchFamily="34" charset="77"/>
            </a:endParaRPr>
          </a:p>
        </p:txBody>
      </p:sp>
      <p:sp>
        <p:nvSpPr>
          <p:cNvPr id="5" name="Rectangle 2">
            <a:extLst>
              <a:ext uri="{FF2B5EF4-FFF2-40B4-BE49-F238E27FC236}">
                <a16:creationId xmlns:a16="http://schemas.microsoft.com/office/drawing/2014/main" id="{54A89201-0D04-4D8F-2473-B53140AF641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1" name="Inhaltsplatzhalter 2">
            <a:extLst>
              <a:ext uri="{FF2B5EF4-FFF2-40B4-BE49-F238E27FC236}">
                <a16:creationId xmlns:a16="http://schemas.microsoft.com/office/drawing/2014/main" id="{07C59C0B-517B-66C8-6DDF-AAC50787DA43}"/>
              </a:ext>
            </a:extLst>
          </p:cNvPr>
          <p:cNvSpPr>
            <a:spLocks noGrp="1"/>
          </p:cNvSpPr>
          <p:nvPr>
            <p:ph idx="1"/>
          </p:nvPr>
        </p:nvSpPr>
        <p:spPr>
          <a:xfrm>
            <a:off x="856348" y="1533893"/>
            <a:ext cx="6678168" cy="818453"/>
          </a:xfrm>
        </p:spPr>
        <p:txBody>
          <a:bodyPr>
            <a:noAutofit/>
          </a:bodyPr>
          <a:lstStyle/>
          <a:p>
            <a:pPr marL="0" indent="0">
              <a:lnSpc>
                <a:spcPct val="100000"/>
              </a:lnSpc>
              <a:spcBef>
                <a:spcPts val="600"/>
              </a:spcBef>
              <a:buNone/>
            </a:pPr>
            <a:r>
              <a:rPr lang="de-AT" sz="1400" dirty="0">
                <a:solidFill>
                  <a:schemeClr val="bg1"/>
                </a:solidFill>
                <a:latin typeface="Futura LT Pro Book" panose="020B0502020204020303" pitchFamily="34" charset="77"/>
              </a:rPr>
              <a:t>Das sind Wir – das Team vom </a:t>
            </a:r>
          </a:p>
          <a:p>
            <a:pPr marL="0" indent="0">
              <a:lnSpc>
                <a:spcPct val="100000"/>
              </a:lnSpc>
              <a:spcBef>
                <a:spcPts val="600"/>
              </a:spcBef>
              <a:buNone/>
            </a:pPr>
            <a:r>
              <a:rPr lang="de-AT" sz="1400" dirty="0">
                <a:solidFill>
                  <a:schemeClr val="bg1"/>
                </a:solidFill>
                <a:latin typeface="Futura LT Pro Book" panose="020B0502020204020303" pitchFamily="34" charset="77"/>
              </a:rPr>
              <a:t>Anna Kindergarten &amp; Kinderkrippe </a:t>
            </a:r>
          </a:p>
        </p:txBody>
      </p:sp>
      <p:sp>
        <p:nvSpPr>
          <p:cNvPr id="13" name="Titel 1">
            <a:extLst>
              <a:ext uri="{FF2B5EF4-FFF2-40B4-BE49-F238E27FC236}">
                <a16:creationId xmlns:a16="http://schemas.microsoft.com/office/drawing/2014/main" id="{89CC90B7-60E3-1493-EEC5-67990600E272}"/>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sp>
        <p:nvSpPr>
          <p:cNvPr id="14" name="Inhaltsplatzhalter 2">
            <a:extLst>
              <a:ext uri="{FF2B5EF4-FFF2-40B4-BE49-F238E27FC236}">
                <a16:creationId xmlns:a16="http://schemas.microsoft.com/office/drawing/2014/main" id="{098F47C5-2043-A74F-5A75-71E363E570AF}"/>
              </a:ext>
            </a:extLst>
          </p:cNvPr>
          <p:cNvSpPr txBox="1">
            <a:spLocks/>
          </p:cNvSpPr>
          <p:nvPr/>
        </p:nvSpPr>
        <p:spPr>
          <a:xfrm>
            <a:off x="856348" y="3316561"/>
            <a:ext cx="344133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de-DE" sz="1600" b="1" dirty="0">
                <a:solidFill>
                  <a:srgbClr val="FFA48D"/>
                </a:solidFill>
                <a:latin typeface="Futura LT Pro Book" panose="020B0502020204020303" pitchFamily="34" charset="77"/>
              </a:rPr>
              <a:t>Marija Vidovic </a:t>
            </a:r>
          </a:p>
          <a:p>
            <a:pPr marL="0" indent="0">
              <a:lnSpc>
                <a:spcPct val="114000"/>
              </a:lnSpc>
              <a:spcBef>
                <a:spcPts val="0"/>
              </a:spcBef>
              <a:buNone/>
            </a:pPr>
            <a:r>
              <a:rPr lang="de-DE" sz="1400" dirty="0">
                <a:solidFill>
                  <a:srgbClr val="FFA48D"/>
                </a:solidFill>
                <a:latin typeface="Futura LT Pro Book" panose="020B0502020204020303" pitchFamily="34" charset="77"/>
              </a:rPr>
              <a:t>Assistentin in der Sonnengruppe </a:t>
            </a:r>
          </a:p>
          <a:p>
            <a:pPr marL="0" indent="0">
              <a:lnSpc>
                <a:spcPct val="114000"/>
              </a:lnSpc>
              <a:buNone/>
            </a:pPr>
            <a:r>
              <a:rPr lang="de-AT" sz="1400" dirty="0">
                <a:solidFill>
                  <a:srgbClr val="FFA48D"/>
                </a:solidFill>
                <a:latin typeface="Futura LT Pro Book" panose="020B0502020204020303" pitchFamily="34" charset="77"/>
              </a:rPr>
              <a:t>Das Schöne an meiner Arbeit mit den Kindern ist, dass ich sie über einen längeren Zeitraum in ihrer Entwicklung begleitet darf. Die Kinder bereichern mich sehr und ich mache täglich neue Erfahrungen mit ihnen. </a:t>
            </a:r>
          </a:p>
          <a:p>
            <a:pPr marL="0" indent="0">
              <a:lnSpc>
                <a:spcPct val="114000"/>
              </a:lnSpc>
              <a:buNone/>
            </a:pPr>
            <a:r>
              <a:rPr lang="de-AT" sz="1400" dirty="0">
                <a:solidFill>
                  <a:srgbClr val="FFA48D"/>
                </a:solidFill>
                <a:latin typeface="Futura LT Pro Book" panose="020B0502020204020303" pitchFamily="34" charset="77"/>
              </a:rPr>
              <a:t>Ausbildung: Assistentin für Kinderkrippe &amp; Kindergarten, Schulassistentin </a:t>
            </a:r>
          </a:p>
        </p:txBody>
      </p:sp>
      <p:pic>
        <p:nvPicPr>
          <p:cNvPr id="4" name="Grafik 3">
            <a:extLst>
              <a:ext uri="{FF2B5EF4-FFF2-40B4-BE49-F238E27FC236}">
                <a16:creationId xmlns:a16="http://schemas.microsoft.com/office/drawing/2014/main" id="{4D649771-2C5D-23DD-3CF9-6D9A2C1A63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59" t="1073" r="1063" b="65774"/>
          <a:stretch/>
        </p:blipFill>
        <p:spPr bwMode="auto">
          <a:xfrm>
            <a:off x="4807702" y="3723355"/>
            <a:ext cx="2678400" cy="2678400"/>
          </a:xfrm>
          <a:prstGeom prst="ellipse">
            <a:avLst/>
          </a:prstGeom>
          <a:noFill/>
          <a:ln>
            <a:noFill/>
          </a:ln>
          <a:extLst>
            <a:ext uri="{53640926-AAD7-44D8-BBD7-CCE9431645EC}">
              <a14:shadowObscured xmlns:a14="http://schemas.microsoft.com/office/drawing/2010/main"/>
            </a:ext>
          </a:extLst>
        </p:spPr>
      </p:pic>
      <p:pic>
        <p:nvPicPr>
          <p:cNvPr id="5121" name="Grafik 1">
            <a:extLst>
              <a:ext uri="{FF2B5EF4-FFF2-40B4-BE49-F238E27FC236}">
                <a16:creationId xmlns:a16="http://schemas.microsoft.com/office/drawing/2014/main" id="{50F2CBCF-5757-C6D8-EE62-395FB7ECB2E5}"/>
              </a:ext>
            </a:extLst>
          </p:cNvPr>
          <p:cNvPicPr>
            <a:picLocks noChangeAspect="1" noChangeArrowheads="1"/>
          </p:cNvPicPr>
          <p:nvPr/>
        </p:nvPicPr>
        <p:blipFill rotWithShape="1">
          <a:blip r:embed="rId4"/>
          <a:srcRect l="74" t="368" r="20293" b="39867"/>
          <a:stretch/>
        </p:blipFill>
        <p:spPr bwMode="auto">
          <a:xfrm>
            <a:off x="5499025" y="653207"/>
            <a:ext cx="2678400" cy="26784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29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606245C-1396-4A8D-9D3E-F6427B251B0B}"/>
              </a:ext>
            </a:extLst>
          </p:cNvPr>
          <p:cNvSpPr/>
          <p:nvPr/>
        </p:nvSpPr>
        <p:spPr>
          <a:xfrm>
            <a:off x="320337" y="2126973"/>
            <a:ext cx="6368698" cy="6614507"/>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9" name="Rectangle 3">
            <a:extLst>
              <a:ext uri="{FF2B5EF4-FFF2-40B4-BE49-F238E27FC236}">
                <a16:creationId xmlns:a16="http://schemas.microsoft.com/office/drawing/2014/main" id="{959D153D-898B-25ED-9C1C-B85DF28E73CC}"/>
              </a:ext>
            </a:extLst>
          </p:cNvPr>
          <p:cNvSpPr>
            <a:spLocks noChangeArrowheads="1"/>
          </p:cNvSpPr>
          <p:nvPr/>
        </p:nvSpPr>
        <p:spPr bwMode="auto">
          <a:xfrm>
            <a:off x="8491453" y="111113"/>
            <a:ext cx="2905278" cy="489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14000"/>
              </a:lnSpc>
              <a:spcBef>
                <a:spcPts val="1000"/>
              </a:spcBef>
              <a:spcAft>
                <a:spcPct val="0"/>
              </a:spcAft>
              <a:buClrTx/>
              <a:buSzTx/>
              <a:buFontTx/>
              <a:buNone/>
              <a:tabLst/>
            </a:pPr>
            <a:r>
              <a:rPr lang="de-DE" altLang="de-DE" sz="1600" b="1" dirty="0">
                <a:solidFill>
                  <a:srgbClr val="FFA48D"/>
                </a:solidFill>
                <a:latin typeface="Futura LT Pro Book" panose="020B0502020204020303" pitchFamily="34" charset="77"/>
              </a:rPr>
              <a:t>Mutlu </a:t>
            </a:r>
          </a:p>
          <a:p>
            <a:pPr marL="0" marR="0" lvl="0" indent="0" algn="l" defTabSz="914400" rtl="0" eaLnBrk="0" fontAlgn="base" latinLnBrk="0" hangingPunct="0">
              <a:lnSpc>
                <a:spcPct val="114000"/>
              </a:lnSpc>
              <a:spcAft>
                <a:spcPct val="0"/>
              </a:spcAft>
              <a:buClrTx/>
              <a:buSzTx/>
              <a:buFontTx/>
              <a:buNone/>
              <a:tabLst/>
            </a:pPr>
            <a:r>
              <a:rPr lang="de-DE" altLang="de-DE" sz="1400" dirty="0">
                <a:solidFill>
                  <a:srgbClr val="FFA48D"/>
                </a:solidFill>
                <a:latin typeface="Futura LT Pro Book" panose="020B0502020204020303" pitchFamily="34" charset="77"/>
              </a:rPr>
              <a:t>Assistentin in der Regenbogengruppe </a:t>
            </a:r>
          </a:p>
          <a:p>
            <a:pPr eaLnBrk="0" fontAlgn="base" hangingPunct="0">
              <a:lnSpc>
                <a:spcPct val="114000"/>
              </a:lnSpc>
              <a:spcBef>
                <a:spcPts val="1000"/>
              </a:spcBef>
              <a:spcAft>
                <a:spcPct val="0"/>
              </a:spcAft>
            </a:pPr>
            <a:r>
              <a:rPr lang="de-AT" altLang="de-DE" sz="1400" dirty="0">
                <a:solidFill>
                  <a:srgbClr val="FFA48D"/>
                </a:solidFill>
                <a:latin typeface="Futura LT Pro Book" panose="020B0502020204020303" pitchFamily="34" charset="77"/>
              </a:rPr>
              <a:t>Ausbildung: Assistentin für Kinderkrippe, Kindergarten und Hort </a:t>
            </a:r>
          </a:p>
          <a:p>
            <a:pPr marL="0" marR="0" lvl="0" indent="0" algn="l" defTabSz="914400" rtl="0" eaLnBrk="0" fontAlgn="base" latinLnBrk="0" hangingPunct="0">
              <a:lnSpc>
                <a:spcPct val="114000"/>
              </a:lnSpc>
              <a:spcBef>
                <a:spcPts val="1000"/>
              </a:spcBef>
              <a:spcAft>
                <a:spcPct val="0"/>
              </a:spcAft>
              <a:buClrTx/>
              <a:buSzTx/>
              <a:buFontTx/>
              <a:buNone/>
              <a:tabLst/>
            </a:pPr>
            <a:r>
              <a:rPr lang="de-DE" altLang="de-DE" sz="1400" dirty="0">
                <a:solidFill>
                  <a:srgbClr val="FFA48D"/>
                </a:solidFill>
                <a:latin typeface="Futura LT Pro Book" panose="020B0502020204020303" pitchFamily="34" charset="77"/>
              </a:rPr>
              <a:t>Die Möglichkeit, die Entwicklung und das Wachstum der Kinder zu begleiten und zu fördern macht mir Freude. Jedes Kind hat nur eine Kindheit, sie dabei zu unterstützen und zu beobachten ist großartig. Ihren Kindern eine unvergessliche Kindheit zu bereiten und ein kleines Lächeln zu hinterlassen, ist mein Ziel.</a:t>
            </a:r>
            <a:endParaRPr lang="de-AT" altLang="de-DE" sz="1400" dirty="0">
              <a:solidFill>
                <a:srgbClr val="FFA48D"/>
              </a:solidFill>
              <a:latin typeface="Futura LT Pro Book" panose="020B0502020204020303" pitchFamily="34" charset="77"/>
            </a:endParaRPr>
          </a:p>
        </p:txBody>
      </p:sp>
      <p:sp>
        <p:nvSpPr>
          <p:cNvPr id="5" name="Rectangle 2">
            <a:extLst>
              <a:ext uri="{FF2B5EF4-FFF2-40B4-BE49-F238E27FC236}">
                <a16:creationId xmlns:a16="http://schemas.microsoft.com/office/drawing/2014/main" id="{54A89201-0D04-4D8F-2473-B53140AF641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1" name="Inhaltsplatzhalter 2">
            <a:extLst>
              <a:ext uri="{FF2B5EF4-FFF2-40B4-BE49-F238E27FC236}">
                <a16:creationId xmlns:a16="http://schemas.microsoft.com/office/drawing/2014/main" id="{07C59C0B-517B-66C8-6DDF-AAC50787DA43}"/>
              </a:ext>
            </a:extLst>
          </p:cNvPr>
          <p:cNvSpPr>
            <a:spLocks noGrp="1"/>
          </p:cNvSpPr>
          <p:nvPr>
            <p:ph idx="1"/>
          </p:nvPr>
        </p:nvSpPr>
        <p:spPr>
          <a:xfrm>
            <a:off x="856348" y="1533893"/>
            <a:ext cx="6678168" cy="818453"/>
          </a:xfrm>
        </p:spPr>
        <p:txBody>
          <a:bodyPr>
            <a:noAutofit/>
          </a:bodyPr>
          <a:lstStyle/>
          <a:p>
            <a:pPr marL="0" indent="0">
              <a:lnSpc>
                <a:spcPct val="100000"/>
              </a:lnSpc>
              <a:spcBef>
                <a:spcPts val="600"/>
              </a:spcBef>
              <a:buNone/>
            </a:pPr>
            <a:r>
              <a:rPr lang="de-AT" sz="1400" dirty="0">
                <a:solidFill>
                  <a:schemeClr val="bg1"/>
                </a:solidFill>
                <a:latin typeface="Futura LT Pro Book" panose="020B0502020204020303" pitchFamily="34" charset="77"/>
              </a:rPr>
              <a:t>Das sind Wir – das Team vom </a:t>
            </a:r>
          </a:p>
          <a:p>
            <a:pPr marL="0" indent="0">
              <a:lnSpc>
                <a:spcPct val="100000"/>
              </a:lnSpc>
              <a:spcBef>
                <a:spcPts val="600"/>
              </a:spcBef>
              <a:buNone/>
            </a:pPr>
            <a:r>
              <a:rPr lang="de-AT" sz="1400" dirty="0">
                <a:solidFill>
                  <a:schemeClr val="bg1"/>
                </a:solidFill>
                <a:latin typeface="Futura LT Pro Book" panose="020B0502020204020303" pitchFamily="34" charset="77"/>
              </a:rPr>
              <a:t>Anna Kindergarten &amp; Kinderkrippe </a:t>
            </a:r>
          </a:p>
        </p:txBody>
      </p:sp>
      <p:sp>
        <p:nvSpPr>
          <p:cNvPr id="13" name="Titel 1">
            <a:extLst>
              <a:ext uri="{FF2B5EF4-FFF2-40B4-BE49-F238E27FC236}">
                <a16:creationId xmlns:a16="http://schemas.microsoft.com/office/drawing/2014/main" id="{89CC90B7-60E3-1493-EEC5-67990600E272}"/>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sp>
        <p:nvSpPr>
          <p:cNvPr id="14" name="Inhaltsplatzhalter 2">
            <a:extLst>
              <a:ext uri="{FF2B5EF4-FFF2-40B4-BE49-F238E27FC236}">
                <a16:creationId xmlns:a16="http://schemas.microsoft.com/office/drawing/2014/main" id="{098F47C5-2043-A74F-5A75-71E363E570AF}"/>
              </a:ext>
            </a:extLst>
          </p:cNvPr>
          <p:cNvSpPr txBox="1">
            <a:spLocks/>
          </p:cNvSpPr>
          <p:nvPr/>
        </p:nvSpPr>
        <p:spPr>
          <a:xfrm>
            <a:off x="1692771" y="2630761"/>
            <a:ext cx="344133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de-DE" sz="1600" b="1" dirty="0">
                <a:solidFill>
                  <a:srgbClr val="FFA48D"/>
                </a:solidFill>
                <a:latin typeface="Futura LT Pro Book" panose="020B0502020204020303" pitchFamily="34" charset="77"/>
              </a:rPr>
              <a:t>Kristina Lazic</a:t>
            </a:r>
          </a:p>
          <a:p>
            <a:pPr marL="0" indent="0">
              <a:lnSpc>
                <a:spcPct val="114000"/>
              </a:lnSpc>
              <a:spcBef>
                <a:spcPts val="0"/>
              </a:spcBef>
              <a:buNone/>
            </a:pPr>
            <a:r>
              <a:rPr lang="de-DE" sz="1400" dirty="0">
                <a:solidFill>
                  <a:srgbClr val="FFA48D"/>
                </a:solidFill>
                <a:latin typeface="Futura LT Pro Book" panose="020B0502020204020303" pitchFamily="34" charset="77"/>
              </a:rPr>
              <a:t>Pädagogin in der Sternchengruppe</a:t>
            </a:r>
          </a:p>
          <a:p>
            <a:pPr marL="0" indent="0">
              <a:lnSpc>
                <a:spcPct val="114000"/>
              </a:lnSpc>
              <a:spcBef>
                <a:spcPts val="0"/>
              </a:spcBef>
              <a:buNone/>
            </a:pPr>
            <a:endParaRPr lang="de-DE" sz="1400" dirty="0">
              <a:solidFill>
                <a:srgbClr val="FFA48D"/>
              </a:solidFill>
              <a:latin typeface="Futura LT Pro Book" panose="020B0502020204020303" pitchFamily="34" charset="77"/>
            </a:endParaRPr>
          </a:p>
          <a:p>
            <a:pPr marL="0" indent="0">
              <a:lnSpc>
                <a:spcPct val="114000"/>
              </a:lnSpc>
              <a:spcBef>
                <a:spcPts val="0"/>
              </a:spcBef>
              <a:buNone/>
            </a:pPr>
            <a:r>
              <a:rPr lang="de-DE" sz="1400" dirty="0">
                <a:solidFill>
                  <a:srgbClr val="FFA48D"/>
                </a:solidFill>
                <a:latin typeface="Futura LT Pro Book" panose="020B0502020204020303" pitchFamily="34" charset="77"/>
              </a:rPr>
              <a:t>Die Arbeit mit Kindern begeistert mich, weil ich ihre natürliche Neugier und ihren Entdeckergeist fördern kann. Es erfüllt mich mit Freude, die individuellen Stärken jedes Kindes zu erkennen und ihnen dabei zu helfen, ihre Fähigkeiten zu entwickeln und zu entfalten. Dabei ist es mir wichtig, eine vertrauensvolle und liebevolle Umgebung zu schaffen, in der sich die Kinder wohl und geborgen fühlen.</a:t>
            </a:r>
          </a:p>
          <a:p>
            <a:pPr marL="0" indent="0">
              <a:lnSpc>
                <a:spcPct val="114000"/>
              </a:lnSpc>
              <a:spcBef>
                <a:spcPts val="0"/>
              </a:spcBef>
              <a:buNone/>
            </a:pPr>
            <a:endParaRPr lang="de-DE" sz="1400" dirty="0">
              <a:solidFill>
                <a:srgbClr val="FFA48D"/>
              </a:solidFill>
              <a:latin typeface="Futura LT Pro Book" panose="020B0502020204020303" pitchFamily="34" charset="77"/>
            </a:endParaRPr>
          </a:p>
          <a:p>
            <a:pPr marL="0" indent="0">
              <a:lnSpc>
                <a:spcPct val="114000"/>
              </a:lnSpc>
              <a:spcBef>
                <a:spcPts val="0"/>
              </a:spcBef>
              <a:buNone/>
            </a:pPr>
            <a:r>
              <a:rPr lang="de-DE" sz="1400" dirty="0">
                <a:solidFill>
                  <a:srgbClr val="FFA48D"/>
                </a:solidFill>
                <a:latin typeface="Futura LT Pro Book" panose="020B0502020204020303" pitchFamily="34" charset="77"/>
              </a:rPr>
              <a:t>Ausbildung: Elementarpädagogin</a:t>
            </a:r>
          </a:p>
          <a:p>
            <a:pPr marL="0" indent="0">
              <a:lnSpc>
                <a:spcPct val="114000"/>
              </a:lnSpc>
              <a:spcBef>
                <a:spcPts val="0"/>
              </a:spcBef>
              <a:buNone/>
            </a:pPr>
            <a:endParaRPr lang="de-DE" sz="1400" dirty="0">
              <a:solidFill>
                <a:srgbClr val="FFA48D"/>
              </a:solidFill>
              <a:latin typeface="Futura LT Pro Book" panose="020B0502020204020303" pitchFamily="34" charset="77"/>
            </a:endParaRPr>
          </a:p>
          <a:p>
            <a:pPr marL="0" indent="0">
              <a:lnSpc>
                <a:spcPct val="114000"/>
              </a:lnSpc>
              <a:spcBef>
                <a:spcPts val="0"/>
              </a:spcBef>
              <a:buNone/>
            </a:pPr>
            <a:endParaRPr lang="de-DE" sz="1600" b="1" dirty="0">
              <a:solidFill>
                <a:srgbClr val="FFA48D"/>
              </a:solidFill>
              <a:latin typeface="Futura LT Pro Book" panose="020B0502020204020303" pitchFamily="34" charset="77"/>
            </a:endParaRPr>
          </a:p>
        </p:txBody>
      </p:sp>
      <p:pic>
        <p:nvPicPr>
          <p:cNvPr id="4" name="Grafik 3">
            <a:extLst>
              <a:ext uri="{FF2B5EF4-FFF2-40B4-BE49-F238E27FC236}">
                <a16:creationId xmlns:a16="http://schemas.microsoft.com/office/drawing/2014/main" id="{4D649771-2C5D-23DD-3CF9-6D9A2C1A6392}"/>
              </a:ext>
            </a:extLst>
          </p:cNvPr>
          <p:cNvPicPr>
            <a:picLocks noChangeAspect="1"/>
          </p:cNvPicPr>
          <p:nvPr/>
        </p:nvPicPr>
        <p:blipFill>
          <a:blip r:embed="rId3"/>
          <a:srcRect t="12500" b="12500"/>
          <a:stretch/>
        </p:blipFill>
        <p:spPr bwMode="auto">
          <a:xfrm>
            <a:off x="5268445" y="1965071"/>
            <a:ext cx="3043537" cy="3043537"/>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9966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1F08FE6-AC60-B0D5-0190-B2BDC5AB0BBD}"/>
              </a:ext>
            </a:extLst>
          </p:cNvPr>
          <p:cNvSpPr/>
          <p:nvPr/>
        </p:nvSpPr>
        <p:spPr>
          <a:xfrm>
            <a:off x="-1038416" y="-2999160"/>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20825"/>
            <a:ext cx="3719513" cy="2718804"/>
          </a:xfrm>
        </p:spPr>
        <p:txBody>
          <a:bodyPr>
            <a:noAutofit/>
          </a:bodyPr>
          <a:lstStyle/>
          <a:p>
            <a:pPr marL="0" marR="0" lvl="0" indent="0" algn="just" defTabSz="914400" rtl="0" eaLnBrk="0" fontAlgn="base" latinLnBrk="0" hangingPunct="0">
              <a:lnSpc>
                <a:spcPct val="150000"/>
              </a:lnSpc>
              <a:spcAft>
                <a:spcPct val="0"/>
              </a:spcAft>
              <a:buClrTx/>
              <a:buSzTx/>
              <a:buFontTx/>
              <a:buNone/>
              <a:tabLst/>
            </a:pPr>
            <a:r>
              <a:rPr lang="de-DE" altLang="de-DE" sz="1400" dirty="0">
                <a:solidFill>
                  <a:srgbClr val="FF7D78"/>
                </a:solidFill>
                <a:latin typeface="Futura LT Pro Book" panose="020B0502020204020303" pitchFamily="34" charset="77"/>
              </a:rPr>
              <a:t>Unsere Einrichtung wurde im Jahr 2020 neu erbaut und zeichnet sich durch großzügige und helle Räume aus. Es befindet sich alles auf einer Ebene im Erdgeschoß, was  in der täglichen Arbeit mit den Kindern besonders von Vorteil ist. </a:t>
            </a:r>
          </a:p>
          <a:p>
            <a:pPr marL="0" marR="0" lvl="0" indent="0" algn="just" defTabSz="914400" rtl="0" eaLnBrk="0" fontAlgn="base" latinLnBrk="0" hangingPunct="0">
              <a:lnSpc>
                <a:spcPct val="150000"/>
              </a:lnSpc>
              <a:spcAft>
                <a:spcPct val="0"/>
              </a:spcAft>
              <a:buClrTx/>
              <a:buSzTx/>
              <a:buFontTx/>
              <a:buNone/>
              <a:tabLst/>
            </a:pPr>
            <a:r>
              <a:rPr lang="de-DE" altLang="de-DE" sz="1400" dirty="0">
                <a:solidFill>
                  <a:srgbClr val="FF7D78"/>
                </a:solidFill>
                <a:latin typeface="Futura LT Pro Book" panose="020B0502020204020303" pitchFamily="34" charset="77"/>
              </a:rPr>
              <a:t>Gleich am Eingang befindet sich das BÜRO das zu gewissen Zeiten, wie in der Bring- und </a:t>
            </a:r>
            <a:r>
              <a:rPr lang="de-DE" altLang="de-DE" sz="1400" dirty="0" err="1">
                <a:solidFill>
                  <a:srgbClr val="FF7D78"/>
                </a:solidFill>
                <a:latin typeface="Futura LT Pro Book" panose="020B0502020204020303" pitchFamily="34" charset="77"/>
              </a:rPr>
              <a:t>Holzeit</a:t>
            </a:r>
            <a:r>
              <a:rPr lang="de-DE" altLang="de-DE" sz="1400" dirty="0">
                <a:solidFill>
                  <a:srgbClr val="FF7D78"/>
                </a:solidFill>
                <a:latin typeface="Futura LT Pro Book" panose="020B0502020204020303" pitchFamily="34" charset="77"/>
              </a:rPr>
              <a:t> von der Leitung besetzt ist und somit Anlaufstelle  für Mitarbeiter und Eltern ist. </a:t>
            </a:r>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6145" name="Grafik 1586201146">
            <a:extLst>
              <a:ext uri="{FF2B5EF4-FFF2-40B4-BE49-F238E27FC236}">
                <a16:creationId xmlns:a16="http://schemas.microsoft.com/office/drawing/2014/main" id="{1924FBC1-8381-94D6-D823-F4E44ABC90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5" t="-109" r="17931" b="1891"/>
          <a:stretch/>
        </p:blipFill>
        <p:spPr bwMode="auto">
          <a:xfrm>
            <a:off x="5253805" y="-658369"/>
            <a:ext cx="6120000" cy="6120000"/>
          </a:xfrm>
          <a:prstGeom prst="ellipse">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B959EFB8-589C-BBA4-5438-7C1B5417E6A5}"/>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2914025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BF8ACC2-0398-F980-47E7-CE290F462150}"/>
              </a:ext>
            </a:extLst>
          </p:cNvPr>
          <p:cNvSpPr/>
          <p:nvPr/>
        </p:nvSpPr>
        <p:spPr>
          <a:xfrm>
            <a:off x="-1038416" y="-2999160"/>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20825"/>
            <a:ext cx="3800058" cy="4351338"/>
          </a:xfrm>
        </p:spPr>
        <p:txBody>
          <a:bodyPr>
            <a:noAutofit/>
          </a:bodyPr>
          <a:lstStyle/>
          <a:p>
            <a:pPr marL="0" indent="0" algn="just">
              <a:lnSpc>
                <a:spcPct val="120000"/>
              </a:lnSpc>
              <a:buNone/>
            </a:pPr>
            <a:r>
              <a:rPr lang="de-DE" sz="1400" dirty="0">
                <a:solidFill>
                  <a:srgbClr val="FF7D78"/>
                </a:solidFill>
                <a:latin typeface="Futura LT Pro Book" panose="020B0502020204020303" pitchFamily="34" charset="77"/>
              </a:rPr>
              <a:t>Für unser Team gibt es einen extra MITARBEITERRAUM mit unserer Garderobe. Außerdem gibt es eine kleine Teeküche für unsere Mittagspausen und einen PC für die </a:t>
            </a:r>
            <a:r>
              <a:rPr lang="de-DE" sz="1400" dirty="0" err="1">
                <a:solidFill>
                  <a:srgbClr val="FF7D78"/>
                </a:solidFill>
                <a:latin typeface="Futura LT Pro Book" panose="020B0502020204020303" pitchFamily="34" charset="77"/>
              </a:rPr>
              <a:t>Pädagog:innen</a:t>
            </a:r>
            <a:r>
              <a:rPr lang="de-DE" sz="1400" dirty="0">
                <a:solidFill>
                  <a:srgbClr val="FF7D78"/>
                </a:solidFill>
                <a:latin typeface="Futura LT Pro Book" panose="020B0502020204020303" pitchFamily="34" charset="77"/>
              </a:rPr>
              <a:t>, um Vorbereitungstätigkeiten zu treffen.</a:t>
            </a:r>
          </a:p>
          <a:p>
            <a:pPr marL="0" indent="0" algn="just">
              <a:lnSpc>
                <a:spcPct val="120000"/>
              </a:lnSpc>
              <a:buNone/>
            </a:pPr>
            <a:r>
              <a:rPr lang="de-DE" sz="1400" dirty="0">
                <a:solidFill>
                  <a:srgbClr val="FF7D78"/>
                </a:solidFill>
                <a:latin typeface="Futura LT Pro Book" panose="020B0502020204020303" pitchFamily="34" charset="77"/>
              </a:rPr>
              <a:t>Eine besonders großzügige Fläche ist unser breiter Gang, den wir sehr viel in der Freispielzeit nützen. Dort können die Kinder ihren Bewegungsdrang ausleben und mit den Fahrzeugen fahren. Außerdem haben wir hier noch eine kleine Rollenspielwelt mit dem Kaufladen errichtet – dieser Platz soll zum gruppenübergreifenden Spiel einladen. </a:t>
            </a:r>
            <a:endParaRPr lang="de-AT" sz="1400" dirty="0">
              <a:solidFill>
                <a:srgbClr val="FF7D78"/>
              </a:solidFill>
              <a:latin typeface="Futura LT Pro Book" panose="020B0502020204020303" pitchFamily="34" charset="77"/>
            </a:endParaRPr>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9" name="Titel 1">
            <a:extLst>
              <a:ext uri="{FF2B5EF4-FFF2-40B4-BE49-F238E27FC236}">
                <a16:creationId xmlns:a16="http://schemas.microsoft.com/office/drawing/2014/main" id="{A0673495-F377-2FC4-E313-B2497CA4A0BA}"/>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pic>
        <p:nvPicPr>
          <p:cNvPr id="5" name="Grafik 4" descr="Ein Bild, das Im Haus, Mobiliar, Boden, Sauberkeit enthält.&#10;&#10;Automatisch generierte Beschreibung">
            <a:extLst>
              <a:ext uri="{FF2B5EF4-FFF2-40B4-BE49-F238E27FC236}">
                <a16:creationId xmlns:a16="http://schemas.microsoft.com/office/drawing/2014/main" id="{B6EAB34C-6619-1500-2CC2-49073AF4E927}"/>
              </a:ext>
            </a:extLst>
          </p:cNvPr>
          <p:cNvPicPr>
            <a:picLocks noChangeAspect="1"/>
          </p:cNvPicPr>
          <p:nvPr/>
        </p:nvPicPr>
        <p:blipFill>
          <a:blip r:embed="rId3"/>
          <a:stretch>
            <a:fillRect/>
          </a:stretch>
        </p:blipFill>
        <p:spPr>
          <a:xfrm>
            <a:off x="5255491" y="562938"/>
            <a:ext cx="5682102" cy="5776607"/>
          </a:xfrm>
          <a:prstGeom prst="rect">
            <a:avLst/>
          </a:prstGeom>
        </p:spPr>
      </p:pic>
    </p:spTree>
    <p:extLst>
      <p:ext uri="{BB962C8B-B14F-4D97-AF65-F5344CB8AC3E}">
        <p14:creationId xmlns:p14="http://schemas.microsoft.com/office/powerpoint/2010/main" val="4204165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1175321" y="-1897820"/>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Oval 7">
            <a:extLst>
              <a:ext uri="{FF2B5EF4-FFF2-40B4-BE49-F238E27FC236}">
                <a16:creationId xmlns:a16="http://schemas.microsoft.com/office/drawing/2014/main" id="{A9A3133B-5132-F4F7-B1FB-56C53C208F39}"/>
              </a:ext>
            </a:extLst>
          </p:cNvPr>
          <p:cNvSpPr/>
          <p:nvPr/>
        </p:nvSpPr>
        <p:spPr>
          <a:xfrm>
            <a:off x="6019799" y="1737809"/>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D8687560-2273-11DC-1A6C-4D38B4CEC58A}"/>
              </a:ext>
            </a:extLst>
          </p:cNvPr>
          <p:cNvSpPr txBox="1">
            <a:spLocks/>
          </p:cNvSpPr>
          <p:nvPr/>
        </p:nvSpPr>
        <p:spPr>
          <a:xfrm>
            <a:off x="7370064" y="4318528"/>
            <a:ext cx="4261103" cy="2133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buFont typeface="Arial" panose="020B0604020202020204" pitchFamily="34" charset="0"/>
              <a:buNone/>
            </a:pPr>
            <a:r>
              <a:rPr lang="de-DE" sz="1400" dirty="0">
                <a:solidFill>
                  <a:srgbClr val="FF7D78"/>
                </a:solidFill>
                <a:latin typeface="Futura LT Pro Book" panose="020B0502020204020303" pitchFamily="34" charset="77"/>
              </a:rPr>
              <a:t>Von den Gruppenräumen aus sind die beiden Teilungsräume erreichbar, die gruppenübergreifend genutzt werden.. </a:t>
            </a:r>
          </a:p>
          <a:p>
            <a:pPr marL="0" indent="0" algn="just">
              <a:lnSpc>
                <a:spcPct val="130000"/>
              </a:lnSpc>
              <a:buFont typeface="Arial" panose="020B0604020202020204" pitchFamily="34" charset="0"/>
              <a:buNone/>
            </a:pPr>
            <a:r>
              <a:rPr lang="de-DE" sz="1400" dirty="0">
                <a:solidFill>
                  <a:srgbClr val="FF7D78"/>
                </a:solidFill>
                <a:latin typeface="Futura LT Pro Book" panose="020B0502020204020303" pitchFamily="34" charset="77"/>
              </a:rPr>
              <a:t>Ein Teilungsraum ist unser ATELIER, auf das wir besonders stolz sind. Hier werden die Kinder eingeladen ihrer Kreativität freien lauf zu lassen! </a:t>
            </a:r>
            <a:endParaRPr lang="de-AT" sz="1400" dirty="0">
              <a:solidFill>
                <a:srgbClr val="FF7D78"/>
              </a:solidFill>
              <a:latin typeface="Futura LT Pro Book" panose="020B0502020204020303" pitchFamily="34" charset="77"/>
            </a:endParaRPr>
          </a:p>
        </p:txBody>
      </p:sp>
      <p:pic>
        <p:nvPicPr>
          <p:cNvPr id="9" name="Grafik 8">
            <a:extLst>
              <a:ext uri="{FF2B5EF4-FFF2-40B4-BE49-F238E27FC236}">
                <a16:creationId xmlns:a16="http://schemas.microsoft.com/office/drawing/2014/main" id="{5FD1E254-3B07-16CA-DF34-705502E9EE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5" r="23856"/>
          <a:stretch/>
        </p:blipFill>
        <p:spPr bwMode="auto">
          <a:xfrm>
            <a:off x="2154700" y="3622662"/>
            <a:ext cx="4500000" cy="4500000"/>
          </a:xfrm>
          <a:prstGeom prst="ellipse">
            <a:avLst/>
          </a:prstGeom>
          <a:noFill/>
          <a:ln>
            <a:noFill/>
          </a:ln>
        </p:spPr>
      </p:pic>
      <p:pic>
        <p:nvPicPr>
          <p:cNvPr id="10" name="Grafik 9">
            <a:extLst>
              <a:ext uri="{FF2B5EF4-FFF2-40B4-BE49-F238E27FC236}">
                <a16:creationId xmlns:a16="http://schemas.microsoft.com/office/drawing/2014/main" id="{5A17251A-79BC-92F4-1770-B276E17129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06" r="12506"/>
          <a:stretch/>
        </p:blipFill>
        <p:spPr bwMode="auto">
          <a:xfrm>
            <a:off x="6902560" y="-684098"/>
            <a:ext cx="4500000" cy="4500000"/>
          </a:xfrm>
          <a:prstGeom prst="ellipse">
            <a:avLst/>
          </a:prstGeom>
          <a:noFill/>
          <a:ln>
            <a:noFill/>
          </a:ln>
        </p:spPr>
      </p:pic>
      <p:sp>
        <p:nvSpPr>
          <p:cNvPr id="12" name="Titel 1">
            <a:extLst>
              <a:ext uri="{FF2B5EF4-FFF2-40B4-BE49-F238E27FC236}">
                <a16:creationId xmlns:a16="http://schemas.microsoft.com/office/drawing/2014/main" id="{E1DAC4E8-6C1A-CC73-3387-7B9F2FFCC937}"/>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
        <p:nvSpPr>
          <p:cNvPr id="13" name="Inhaltsplatzhalter 2">
            <a:extLst>
              <a:ext uri="{FF2B5EF4-FFF2-40B4-BE49-F238E27FC236}">
                <a16:creationId xmlns:a16="http://schemas.microsoft.com/office/drawing/2014/main" id="{DE6B96E3-E328-E6BC-8B04-B5EA2EB4DB96}"/>
              </a:ext>
            </a:extLst>
          </p:cNvPr>
          <p:cNvSpPr txBox="1">
            <a:spLocks/>
          </p:cNvSpPr>
          <p:nvPr/>
        </p:nvSpPr>
        <p:spPr>
          <a:xfrm>
            <a:off x="856348" y="1322022"/>
            <a:ext cx="487089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0"/>
              </a:spcBef>
              <a:buNone/>
            </a:pPr>
            <a:r>
              <a:rPr lang="de-DE" sz="1400" dirty="0">
                <a:solidFill>
                  <a:srgbClr val="FF7D78"/>
                </a:solidFill>
                <a:latin typeface="Futura LT Pro Book" panose="020B0502020204020303" pitchFamily="34" charset="77"/>
              </a:rPr>
              <a:t>Vom großen Spielgang aus, sind alle Gruppenräume zugänglich. </a:t>
            </a:r>
          </a:p>
          <a:p>
            <a:pPr marL="0" indent="0" algn="just">
              <a:lnSpc>
                <a:spcPct val="130000"/>
              </a:lnSpc>
              <a:spcBef>
                <a:spcPts val="0"/>
              </a:spcBef>
              <a:buNone/>
            </a:pPr>
            <a:r>
              <a:rPr lang="de-DE" sz="1400" dirty="0">
                <a:solidFill>
                  <a:srgbClr val="FF7D78"/>
                </a:solidFill>
                <a:latin typeface="Futura LT Pro Book" panose="020B0502020204020303" pitchFamily="34" charset="77"/>
              </a:rPr>
              <a:t>REGENBOGENGRUPPE (Kindergartengruppe)</a:t>
            </a:r>
          </a:p>
          <a:p>
            <a:pPr marL="0" indent="0" algn="just">
              <a:lnSpc>
                <a:spcPct val="130000"/>
              </a:lnSpc>
              <a:spcBef>
                <a:spcPts val="0"/>
              </a:spcBef>
              <a:buNone/>
            </a:pPr>
            <a:r>
              <a:rPr lang="de-DE" sz="1400" dirty="0">
                <a:solidFill>
                  <a:srgbClr val="FF7D78"/>
                </a:solidFill>
                <a:latin typeface="Futura LT Pro Book" panose="020B0502020204020303" pitchFamily="34" charset="77"/>
              </a:rPr>
              <a:t>SONNENGRUPPE (Kindergartengruppe)</a:t>
            </a:r>
          </a:p>
          <a:p>
            <a:pPr marL="0" indent="0" algn="just">
              <a:lnSpc>
                <a:spcPct val="130000"/>
              </a:lnSpc>
              <a:spcBef>
                <a:spcPts val="0"/>
              </a:spcBef>
              <a:buNone/>
            </a:pPr>
            <a:r>
              <a:rPr lang="de-DE" sz="1400" dirty="0">
                <a:solidFill>
                  <a:srgbClr val="FF7D78"/>
                </a:solidFill>
                <a:latin typeface="Futura LT Pro Book" panose="020B0502020204020303" pitchFamily="34" charset="77"/>
              </a:rPr>
              <a:t>STERNCHENGRUPPE (Kinderkrippengruppe)</a:t>
            </a:r>
          </a:p>
          <a:p>
            <a:pPr marL="0" indent="0" algn="just">
              <a:lnSpc>
                <a:spcPct val="130000"/>
              </a:lnSpc>
              <a:spcBef>
                <a:spcPts val="0"/>
              </a:spcBef>
              <a:buNone/>
            </a:pPr>
            <a:endParaRPr lang="de-DE" sz="1400" dirty="0">
              <a:solidFill>
                <a:srgbClr val="FF7D78"/>
              </a:solidFill>
              <a:latin typeface="Futura LT Pro Book" panose="020B0502020204020303" pitchFamily="34" charset="77"/>
            </a:endParaRPr>
          </a:p>
          <a:p>
            <a:pPr marL="0" indent="0" algn="just">
              <a:lnSpc>
                <a:spcPct val="130000"/>
              </a:lnSpc>
              <a:spcBef>
                <a:spcPts val="0"/>
              </a:spcBef>
              <a:buNone/>
            </a:pPr>
            <a:r>
              <a:rPr lang="de-DE" sz="1400" dirty="0">
                <a:solidFill>
                  <a:srgbClr val="FF7D78"/>
                </a:solidFill>
                <a:latin typeface="Futura LT Pro Book" panose="020B0502020204020303" pitchFamily="34" charset="77"/>
              </a:rPr>
              <a:t>Highlight in jedem Gruppenraum ist die 2. Ebene mit dem </a:t>
            </a:r>
            <a:r>
              <a:rPr lang="de-DE" sz="1400" dirty="0" err="1">
                <a:solidFill>
                  <a:srgbClr val="FF7D78"/>
                </a:solidFill>
                <a:latin typeface="Futura LT Pro Book" panose="020B0502020204020303" pitchFamily="34" charset="77"/>
              </a:rPr>
              <a:t>Pullauge</a:t>
            </a:r>
            <a:r>
              <a:rPr lang="de-DE" sz="1400" dirty="0">
                <a:solidFill>
                  <a:srgbClr val="FF7D78"/>
                </a:solidFill>
                <a:latin typeface="Futura LT Pro Book" panose="020B0502020204020303" pitchFamily="34" charset="77"/>
              </a:rPr>
              <a:t> – von dem die Kinder in den Gang sehen können.</a:t>
            </a:r>
            <a:r>
              <a:rPr lang="de-AT" sz="1400" dirty="0">
                <a:solidFill>
                  <a:srgbClr val="FF7D78"/>
                </a:solidFill>
                <a:latin typeface="Futura LT Pro Book" panose="020B0502020204020303" pitchFamily="34" charset="77"/>
              </a:rPr>
              <a:t> </a:t>
            </a:r>
          </a:p>
        </p:txBody>
      </p:sp>
    </p:spTree>
    <p:extLst>
      <p:ext uri="{BB962C8B-B14F-4D97-AF65-F5344CB8AC3E}">
        <p14:creationId xmlns:p14="http://schemas.microsoft.com/office/powerpoint/2010/main" val="171934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1D00ADB-4A4D-F3DF-79AF-9988D206F7F3}"/>
              </a:ext>
            </a:extLst>
          </p:cNvPr>
          <p:cNvSpPr/>
          <p:nvPr/>
        </p:nvSpPr>
        <p:spPr>
          <a:xfrm>
            <a:off x="-963157" y="-1543338"/>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355E757A-0114-13B1-FE39-C54AA03F9442}"/>
              </a:ext>
            </a:extLst>
          </p:cNvPr>
          <p:cNvSpPr/>
          <p:nvPr/>
        </p:nvSpPr>
        <p:spPr>
          <a:xfrm>
            <a:off x="6096000" y="2000538"/>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5" name="Textfeld 14">
            <a:extLst>
              <a:ext uri="{FF2B5EF4-FFF2-40B4-BE49-F238E27FC236}">
                <a16:creationId xmlns:a16="http://schemas.microsoft.com/office/drawing/2014/main" id="{0D6BF326-DF6E-D72E-0490-86A1E09A1EDE}"/>
              </a:ext>
            </a:extLst>
          </p:cNvPr>
          <p:cNvSpPr txBox="1"/>
          <p:nvPr/>
        </p:nvSpPr>
        <p:spPr>
          <a:xfrm>
            <a:off x="856347" y="1502918"/>
            <a:ext cx="2998201" cy="2261901"/>
          </a:xfrm>
          <a:prstGeom prst="rect">
            <a:avLst/>
          </a:prstGeom>
          <a:noFill/>
        </p:spPr>
        <p:txBody>
          <a:bodyPr wrap="square">
            <a:spAutoFit/>
          </a:bodyPr>
          <a:lstStyle/>
          <a:p>
            <a:pPr marL="0" indent="0" algn="just">
              <a:lnSpc>
                <a:spcPct val="120000"/>
              </a:lnSpc>
              <a:spcBef>
                <a:spcPts val="1000"/>
              </a:spcBef>
              <a:buNone/>
            </a:pPr>
            <a:r>
              <a:rPr lang="de-DE" sz="1400" dirty="0">
                <a:solidFill>
                  <a:srgbClr val="FF7D78"/>
                </a:solidFill>
                <a:latin typeface="Futura LT Pro Book" panose="020B0502020204020303" pitchFamily="34" charset="77"/>
              </a:rPr>
              <a:t>Im 2.TEILUNGSRAUM ist aktuell unser Ruhe &amp; Bücherraum . Jedoch kann man hier kreativ sein und den Raum jederzeit umfunktionieren – es wäre auch ein Haken an der Decke für Schaukeln, Hängematte etc.. </a:t>
            </a:r>
            <a:endParaRPr lang="de-AT" sz="1400" dirty="0">
              <a:solidFill>
                <a:srgbClr val="FF7D78"/>
              </a:solidFill>
              <a:latin typeface="Futura LT Pro Book" panose="020B0502020204020303" pitchFamily="34" charset="77"/>
            </a:endParaRPr>
          </a:p>
          <a:p>
            <a:pPr marL="0" indent="0" algn="just">
              <a:lnSpc>
                <a:spcPct val="120000"/>
              </a:lnSpc>
              <a:spcBef>
                <a:spcPts val="1000"/>
              </a:spcBef>
              <a:spcAft>
                <a:spcPts val="800"/>
              </a:spcAft>
              <a:buNone/>
            </a:pPr>
            <a:br>
              <a:rPr lang="de-DE" sz="1400" dirty="0">
                <a:solidFill>
                  <a:srgbClr val="FF7D78"/>
                </a:solidFill>
                <a:latin typeface="Futura LT Pro Book" panose="020B0502020204020303" pitchFamily="34" charset="77"/>
              </a:rPr>
            </a:br>
            <a:endParaRPr lang="de-AT" sz="1400" dirty="0">
              <a:solidFill>
                <a:srgbClr val="FF7D78"/>
              </a:solidFill>
              <a:latin typeface="Futura LT Pro Book" panose="020B0502020204020303" pitchFamily="34" charset="77"/>
            </a:endParaRPr>
          </a:p>
        </p:txBody>
      </p:sp>
      <p:sp>
        <p:nvSpPr>
          <p:cNvPr id="13" name="Titel 1">
            <a:extLst>
              <a:ext uri="{FF2B5EF4-FFF2-40B4-BE49-F238E27FC236}">
                <a16:creationId xmlns:a16="http://schemas.microsoft.com/office/drawing/2014/main" id="{02060DD5-C688-563D-6D30-4E05CF7445FA}"/>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
        <p:nvSpPr>
          <p:cNvPr id="14" name="Inhaltsplatzhalter 2">
            <a:extLst>
              <a:ext uri="{FF2B5EF4-FFF2-40B4-BE49-F238E27FC236}">
                <a16:creationId xmlns:a16="http://schemas.microsoft.com/office/drawing/2014/main" id="{41DDD829-FC8F-0093-857B-96A48DDE4EFC}"/>
              </a:ext>
            </a:extLst>
          </p:cNvPr>
          <p:cNvSpPr txBox="1">
            <a:spLocks/>
          </p:cNvSpPr>
          <p:nvPr/>
        </p:nvSpPr>
        <p:spPr>
          <a:xfrm>
            <a:off x="856347" y="1520825"/>
            <a:ext cx="4870893" cy="1451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endParaRPr lang="de-DE" sz="1400" dirty="0">
              <a:solidFill>
                <a:srgbClr val="FF7D78"/>
              </a:solidFill>
              <a:latin typeface="Futura LT Pro Book" panose="020B0502020204020303" pitchFamily="34" charset="77"/>
            </a:endParaRPr>
          </a:p>
        </p:txBody>
      </p:sp>
      <p:pic>
        <p:nvPicPr>
          <p:cNvPr id="5" name="Grafik 4">
            <a:extLst>
              <a:ext uri="{FF2B5EF4-FFF2-40B4-BE49-F238E27FC236}">
                <a16:creationId xmlns:a16="http://schemas.microsoft.com/office/drawing/2014/main" id="{35F03CF7-E803-3AE6-6CEC-7EB181E571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27" r="4313"/>
          <a:stretch/>
        </p:blipFill>
        <p:spPr bwMode="auto">
          <a:xfrm>
            <a:off x="3361468" y="3622662"/>
            <a:ext cx="4500000" cy="4500000"/>
          </a:xfrm>
          <a:prstGeom prst="ellipse">
            <a:avLst/>
          </a:prstGeom>
          <a:noFill/>
          <a:ln>
            <a:noFill/>
          </a:ln>
        </p:spPr>
      </p:pic>
      <p:pic>
        <p:nvPicPr>
          <p:cNvPr id="11" name="Grafik 10">
            <a:extLst>
              <a:ext uri="{FF2B5EF4-FFF2-40B4-BE49-F238E27FC236}">
                <a16:creationId xmlns:a16="http://schemas.microsoft.com/office/drawing/2014/main" id="{CF9060D9-9FCD-93A2-B33B-0A69BE9CDB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7" r="23433"/>
          <a:stretch/>
        </p:blipFill>
        <p:spPr bwMode="auto">
          <a:xfrm>
            <a:off x="6902560" y="-684098"/>
            <a:ext cx="4500000" cy="4500000"/>
          </a:xfrm>
          <a:prstGeom prst="ellipse">
            <a:avLst/>
          </a:prstGeom>
          <a:noFill/>
          <a:ln>
            <a:noFill/>
          </a:ln>
        </p:spPr>
      </p:pic>
      <p:sp>
        <p:nvSpPr>
          <p:cNvPr id="3" name="Textfeld 2"/>
          <p:cNvSpPr txBox="1"/>
          <p:nvPr/>
        </p:nvSpPr>
        <p:spPr>
          <a:xfrm>
            <a:off x="8829207" y="4872393"/>
            <a:ext cx="3102963" cy="1102481"/>
          </a:xfrm>
          <a:prstGeom prst="rect">
            <a:avLst/>
          </a:prstGeom>
          <a:noFill/>
        </p:spPr>
        <p:txBody>
          <a:bodyPr wrap="square" rtlCol="0">
            <a:spAutoFit/>
          </a:bodyPr>
          <a:lstStyle/>
          <a:p>
            <a:pPr algn="just">
              <a:lnSpc>
                <a:spcPct val="120000"/>
              </a:lnSpc>
            </a:pPr>
            <a:r>
              <a:rPr lang="de-DE" sz="1400" dirty="0">
                <a:solidFill>
                  <a:srgbClr val="FF7D78"/>
                </a:solidFill>
                <a:latin typeface="Futura LT Pro Book" panose="020B0502020204020303" pitchFamily="34" charset="77"/>
              </a:rPr>
              <a:t>Die Helligkeit der Räume, sowie der direkte Zugang zum Garten von jedem Gruppenraum aus, zeichnen unser Haus aus. </a:t>
            </a:r>
            <a:endParaRPr lang="de-AT" sz="1400" dirty="0">
              <a:solidFill>
                <a:srgbClr val="FF7D78"/>
              </a:solidFill>
              <a:latin typeface="Futura LT Pro Book" panose="020B0502020204020303" pitchFamily="34" charset="77"/>
            </a:endParaRPr>
          </a:p>
        </p:txBody>
      </p:sp>
    </p:spTree>
    <p:extLst>
      <p:ext uri="{BB962C8B-B14F-4D97-AF65-F5344CB8AC3E}">
        <p14:creationId xmlns:p14="http://schemas.microsoft.com/office/powerpoint/2010/main" val="4091710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20D7453-00BC-3AEC-B779-6EB149A24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 r="24411"/>
          <a:stretch/>
        </p:blipFill>
        <p:spPr bwMode="auto">
          <a:xfrm>
            <a:off x="6019799" y="1737809"/>
            <a:ext cx="7416000" cy="7416000"/>
          </a:xfrm>
          <a:prstGeom prst="ellipse">
            <a:avLst/>
          </a:prstGeom>
          <a:noFill/>
          <a:ln>
            <a:noFill/>
          </a:ln>
        </p:spPr>
      </p:pic>
      <p:sp>
        <p:nvSpPr>
          <p:cNvPr id="11" name="Oval 10">
            <a:extLst>
              <a:ext uri="{FF2B5EF4-FFF2-40B4-BE49-F238E27FC236}">
                <a16:creationId xmlns:a16="http://schemas.microsoft.com/office/drawing/2014/main" id="{624A22D0-D6B8-3957-0531-DC580D704C7C}"/>
              </a:ext>
            </a:extLst>
          </p:cNvPr>
          <p:cNvSpPr/>
          <p:nvPr/>
        </p:nvSpPr>
        <p:spPr>
          <a:xfrm>
            <a:off x="-1175321" y="-1897820"/>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Inhaltsplatzhalter 2">
            <a:extLst>
              <a:ext uri="{FF2B5EF4-FFF2-40B4-BE49-F238E27FC236}">
                <a16:creationId xmlns:a16="http://schemas.microsoft.com/office/drawing/2014/main" id="{F2B5BA37-1EF0-C780-E994-F7ADC0C2AC92}"/>
              </a:ext>
            </a:extLst>
          </p:cNvPr>
          <p:cNvSpPr txBox="1">
            <a:spLocks/>
          </p:cNvSpPr>
          <p:nvPr/>
        </p:nvSpPr>
        <p:spPr>
          <a:xfrm>
            <a:off x="721436" y="2261799"/>
            <a:ext cx="4615985" cy="1451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de-AT" sz="1400" dirty="0">
                <a:solidFill>
                  <a:srgbClr val="FF7D78"/>
                </a:solidFill>
                <a:latin typeface="Futura LT Pro Book" panose="020B0502020204020303" pitchFamily="34" charset="77"/>
              </a:rPr>
              <a:t>Der BEWEGUNGSRAUM bietet zahlreiche Gelegenheiten für abwechslungsreiche Bewegungsangebote. </a:t>
            </a:r>
          </a:p>
          <a:p>
            <a:pPr marL="0" indent="0" algn="just">
              <a:lnSpc>
                <a:spcPct val="120000"/>
              </a:lnSpc>
              <a:buNone/>
            </a:pPr>
            <a:r>
              <a:rPr lang="de-AT" sz="1400" dirty="0">
                <a:solidFill>
                  <a:srgbClr val="FF7D78"/>
                </a:solidFill>
                <a:latin typeface="Futura LT Pro Book" panose="020B0502020204020303" pitchFamily="34" charset="77"/>
              </a:rPr>
              <a:t>Zusätzlich dient der Raum als Ruheraum / Schlafraum in der Mittagszeit. </a:t>
            </a:r>
          </a:p>
        </p:txBody>
      </p:sp>
      <p:sp>
        <p:nvSpPr>
          <p:cNvPr id="23" name="Titel 1">
            <a:extLst>
              <a:ext uri="{FF2B5EF4-FFF2-40B4-BE49-F238E27FC236}">
                <a16:creationId xmlns:a16="http://schemas.microsoft.com/office/drawing/2014/main" id="{F4AE6062-319B-1F6C-F0E9-8071673D10C0}"/>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2070874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F6A73-180B-69AA-FD33-B1CDAA626AA9}"/>
              </a:ext>
            </a:extLst>
          </p:cNvPr>
          <p:cNvSpPr/>
          <p:nvPr/>
        </p:nvSpPr>
        <p:spPr>
          <a:xfrm>
            <a:off x="-1175321" y="-1897820"/>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Oval 2">
            <a:extLst>
              <a:ext uri="{FF2B5EF4-FFF2-40B4-BE49-F238E27FC236}">
                <a16:creationId xmlns:a16="http://schemas.microsoft.com/office/drawing/2014/main" id="{595944AD-2FA2-A52C-6145-704A42EA8D61}"/>
              </a:ext>
            </a:extLst>
          </p:cNvPr>
          <p:cNvSpPr/>
          <p:nvPr/>
        </p:nvSpPr>
        <p:spPr>
          <a:xfrm>
            <a:off x="6019799" y="1737809"/>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Inhaltsplatzhalter 2">
            <a:extLst>
              <a:ext uri="{FF2B5EF4-FFF2-40B4-BE49-F238E27FC236}">
                <a16:creationId xmlns:a16="http://schemas.microsoft.com/office/drawing/2014/main" id="{D8687560-2273-11DC-1A6C-4D38B4CEC58A}"/>
              </a:ext>
            </a:extLst>
          </p:cNvPr>
          <p:cNvSpPr txBox="1">
            <a:spLocks/>
          </p:cNvSpPr>
          <p:nvPr/>
        </p:nvSpPr>
        <p:spPr>
          <a:xfrm>
            <a:off x="7485160" y="4451275"/>
            <a:ext cx="3334799" cy="2133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Bef>
                <a:spcPts val="0"/>
              </a:spcBef>
              <a:buFont typeface="Arial" panose="020B0604020202020204" pitchFamily="34" charset="0"/>
              <a:buNone/>
            </a:pPr>
            <a:r>
              <a:rPr lang="de-DE" sz="1400" dirty="0">
                <a:solidFill>
                  <a:srgbClr val="FF7D78"/>
                </a:solidFill>
                <a:latin typeface="Futura LT Pro Book" panose="020B0502020204020303" pitchFamily="34" charset="77"/>
              </a:rPr>
              <a:t>Ein großzügiger </a:t>
            </a:r>
            <a:r>
              <a:rPr lang="de-DE" sz="1400" dirty="0" err="1">
                <a:solidFill>
                  <a:srgbClr val="FF7D78"/>
                </a:solidFill>
                <a:latin typeface="Futura LT Pro Book" panose="020B0502020204020303" pitchFamily="34" charset="77"/>
              </a:rPr>
              <a:t>Sanitätrraum</a:t>
            </a:r>
            <a:r>
              <a:rPr lang="de-DE" sz="1400" dirty="0">
                <a:solidFill>
                  <a:srgbClr val="FF7D78"/>
                </a:solidFill>
                <a:latin typeface="Futura LT Pro Book" panose="020B0502020204020303" pitchFamily="34" charset="77"/>
              </a:rPr>
              <a:t> mit Kinder-WCs in verschiedenen Höhen, einem intimen Wickelbereich und einem großen „Pritschelbecken“ runden unser Raumangebot ab.  </a:t>
            </a:r>
            <a:endParaRPr lang="de-AT" sz="1400" dirty="0">
              <a:solidFill>
                <a:srgbClr val="FF7D78"/>
              </a:solidFill>
              <a:latin typeface="Futura LT Pro Book" panose="020B0502020204020303" pitchFamily="34" charset="77"/>
            </a:endParaRPr>
          </a:p>
        </p:txBody>
      </p:sp>
      <p:sp>
        <p:nvSpPr>
          <p:cNvPr id="12" name="Titel 1">
            <a:extLst>
              <a:ext uri="{FF2B5EF4-FFF2-40B4-BE49-F238E27FC236}">
                <a16:creationId xmlns:a16="http://schemas.microsoft.com/office/drawing/2014/main" id="{6B9F96E6-1883-74D1-1A77-E3245D2CE918}"/>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
        <p:nvSpPr>
          <p:cNvPr id="13" name="Inhaltsplatzhalter 2">
            <a:extLst>
              <a:ext uri="{FF2B5EF4-FFF2-40B4-BE49-F238E27FC236}">
                <a16:creationId xmlns:a16="http://schemas.microsoft.com/office/drawing/2014/main" id="{C10A9A7C-75E2-7D1E-B0E3-B51D4C480C63}"/>
              </a:ext>
            </a:extLst>
          </p:cNvPr>
          <p:cNvSpPr txBox="1">
            <a:spLocks/>
          </p:cNvSpPr>
          <p:nvPr/>
        </p:nvSpPr>
        <p:spPr>
          <a:xfrm>
            <a:off x="856348" y="1917602"/>
            <a:ext cx="4386334" cy="1908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de-DE" sz="1400" dirty="0">
                <a:solidFill>
                  <a:srgbClr val="FF7D78"/>
                </a:solidFill>
                <a:latin typeface="Futura LT Pro Book" panose="020B0502020204020303" pitchFamily="34" charset="77"/>
              </a:rPr>
              <a:t>Die großzügige KÜCHE wird für die Zubereitung und zum Genuss der Jause, aber auch für das Mittagessen und besondere Feste genutzt. </a:t>
            </a:r>
            <a:endParaRPr lang="de-AT" sz="1400" dirty="0">
              <a:solidFill>
                <a:srgbClr val="FF7D78"/>
              </a:solidFill>
              <a:latin typeface="Futura LT Pro Book" panose="020B0502020204020303" pitchFamily="34" charset="77"/>
            </a:endParaRPr>
          </a:p>
        </p:txBody>
      </p:sp>
      <p:pic>
        <p:nvPicPr>
          <p:cNvPr id="11" name="Grafik 10">
            <a:extLst>
              <a:ext uri="{FF2B5EF4-FFF2-40B4-BE49-F238E27FC236}">
                <a16:creationId xmlns:a16="http://schemas.microsoft.com/office/drawing/2014/main" id="{2CAF098B-4B6E-F590-EFFC-925DC04620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82" r="12482"/>
          <a:stretch/>
        </p:blipFill>
        <p:spPr bwMode="auto">
          <a:xfrm>
            <a:off x="2154700" y="3622662"/>
            <a:ext cx="4500000" cy="4500000"/>
          </a:xfrm>
          <a:prstGeom prst="ellipse">
            <a:avLst/>
          </a:prstGeom>
          <a:noFill/>
          <a:ln>
            <a:noFill/>
          </a:ln>
        </p:spPr>
      </p:pic>
      <p:pic>
        <p:nvPicPr>
          <p:cNvPr id="5" name="Grafik 4">
            <a:extLst>
              <a:ext uri="{FF2B5EF4-FFF2-40B4-BE49-F238E27FC236}">
                <a16:creationId xmlns:a16="http://schemas.microsoft.com/office/drawing/2014/main" id="{F32CB729-ACC0-7ACC-9DCD-61A6509356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87" r="12487"/>
          <a:stretch/>
        </p:blipFill>
        <p:spPr bwMode="auto">
          <a:xfrm>
            <a:off x="6914882" y="-674223"/>
            <a:ext cx="4500000" cy="4500000"/>
          </a:xfrm>
          <a:prstGeom prst="ellipse">
            <a:avLst/>
          </a:prstGeom>
          <a:noFill/>
          <a:ln>
            <a:noFill/>
          </a:ln>
        </p:spPr>
      </p:pic>
    </p:spTree>
    <p:extLst>
      <p:ext uri="{BB962C8B-B14F-4D97-AF65-F5344CB8AC3E}">
        <p14:creationId xmlns:p14="http://schemas.microsoft.com/office/powerpoint/2010/main" val="1707364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699"/>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A5260C8-7F53-5175-06D9-6C8C6CF914BA}"/>
              </a:ext>
            </a:extLst>
          </p:cNvPr>
          <p:cNvSpPr/>
          <p:nvPr/>
        </p:nvSpPr>
        <p:spPr>
          <a:xfrm>
            <a:off x="-3408513" y="-3177692"/>
            <a:ext cx="8785185" cy="8785185"/>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20825"/>
            <a:ext cx="4099560" cy="4351338"/>
          </a:xfrm>
        </p:spPr>
        <p:txBody>
          <a:bodyPr>
            <a:noAutofit/>
          </a:bodyPr>
          <a:lstStyle/>
          <a:p>
            <a:pPr marL="0" lvl="0" indent="0">
              <a:lnSpc>
                <a:spcPct val="100000"/>
              </a:lnSpc>
              <a:spcBef>
                <a:spcPts val="600"/>
              </a:spcBef>
              <a:buNone/>
              <a:tabLst>
                <a:tab pos="228600" algn="l"/>
              </a:tabLst>
            </a:pPr>
            <a:r>
              <a:rPr lang="de-AT" sz="1400" dirty="0">
                <a:solidFill>
                  <a:srgbClr val="FFD876"/>
                </a:solidFill>
                <a:effectLst/>
                <a:latin typeface="Futura LT Pro Book" panose="020B0502020204020303" pitchFamily="34" charset="77"/>
                <a:ea typeface="Times New Roman" panose="02020603050405020304" pitchFamily="18" charset="0"/>
              </a:rPr>
              <a:t>1.   Vorwort des Trägers (Bürgermeisterin) </a:t>
            </a:r>
          </a:p>
          <a:p>
            <a:pPr marL="0" lvl="0" indent="0">
              <a:lnSpc>
                <a:spcPct val="100000"/>
              </a:lnSpc>
              <a:spcBef>
                <a:spcPts val="600"/>
              </a:spcBef>
              <a:buNone/>
              <a:tabLst>
                <a:tab pos="228600" algn="l"/>
              </a:tabLst>
            </a:pPr>
            <a:r>
              <a:rPr lang="de-AT" sz="1400" dirty="0">
                <a:solidFill>
                  <a:srgbClr val="FFBB7C"/>
                </a:solidFill>
                <a:effectLst/>
                <a:latin typeface="Futura LT Pro Book" panose="020B0502020204020303" pitchFamily="34" charset="77"/>
                <a:ea typeface="Times New Roman" panose="02020603050405020304" pitchFamily="18" charset="0"/>
              </a:rPr>
              <a:t>2.   Chronik / Geschichte des Hauses </a:t>
            </a:r>
          </a:p>
          <a:p>
            <a:pPr marL="0" lvl="0" indent="0">
              <a:lnSpc>
                <a:spcPct val="100000"/>
              </a:lnSpc>
              <a:spcBef>
                <a:spcPts val="600"/>
              </a:spcBef>
              <a:buNone/>
              <a:tabLst>
                <a:tab pos="228600" algn="l"/>
              </a:tabLst>
            </a:pPr>
            <a:r>
              <a:rPr lang="de-AT" sz="1400" dirty="0">
                <a:solidFill>
                  <a:schemeClr val="accent2">
                    <a:alpha val="70018"/>
                  </a:schemeClr>
                </a:solidFill>
                <a:effectLst/>
                <a:latin typeface="Futura LT Pro Book" panose="020B0502020204020303" pitchFamily="34" charset="77"/>
                <a:ea typeface="Times New Roman" panose="02020603050405020304" pitchFamily="18" charset="0"/>
              </a:rPr>
              <a:t>3.   Struktur</a:t>
            </a:r>
          </a:p>
          <a:p>
            <a:pPr marL="0" lvl="0" indent="0">
              <a:lnSpc>
                <a:spcPct val="100000"/>
              </a:lnSpc>
              <a:spcBef>
                <a:spcPts val="600"/>
              </a:spcBef>
              <a:buNone/>
              <a:tabLst>
                <a:tab pos="228600" algn="l"/>
              </a:tabLst>
            </a:pPr>
            <a:r>
              <a:rPr lang="de-AT" sz="1400" dirty="0">
                <a:solidFill>
                  <a:srgbClr val="FFA48D"/>
                </a:solidFill>
                <a:effectLst/>
                <a:latin typeface="Futura LT Pro Book" panose="020B0502020204020303" pitchFamily="34" charset="77"/>
                <a:ea typeface="Times New Roman" panose="02020603050405020304" pitchFamily="18" charset="0"/>
              </a:rPr>
              <a:t>4.   Team</a:t>
            </a:r>
          </a:p>
          <a:p>
            <a:pPr marL="0" lvl="0" indent="0">
              <a:lnSpc>
                <a:spcPct val="100000"/>
              </a:lnSpc>
              <a:spcBef>
                <a:spcPts val="600"/>
              </a:spcBef>
              <a:buNone/>
              <a:tabLst>
                <a:tab pos="228600" algn="l"/>
              </a:tabLst>
            </a:pPr>
            <a:r>
              <a:rPr lang="de-AT" sz="1400" dirty="0">
                <a:solidFill>
                  <a:srgbClr val="FF7D78"/>
                </a:solidFill>
                <a:effectLst/>
                <a:latin typeface="Futura LT Pro Book" panose="020B0502020204020303" pitchFamily="34" charset="77"/>
                <a:ea typeface="Times New Roman" panose="02020603050405020304" pitchFamily="18" charset="0"/>
              </a:rPr>
              <a:t>5.   Räumlichkeiten </a:t>
            </a:r>
          </a:p>
          <a:p>
            <a:pPr marL="0" lvl="0" indent="0">
              <a:lnSpc>
                <a:spcPct val="100000"/>
              </a:lnSpc>
              <a:spcBef>
                <a:spcPts val="600"/>
              </a:spcBef>
              <a:buNone/>
              <a:tabLst>
                <a:tab pos="228600" algn="l"/>
              </a:tabLst>
            </a:pPr>
            <a:r>
              <a:rPr lang="de-AT" sz="1400" dirty="0">
                <a:solidFill>
                  <a:srgbClr val="FFABBA"/>
                </a:solidFill>
                <a:effectLst/>
                <a:latin typeface="Futura LT Pro Book" panose="020B0502020204020303" pitchFamily="34" charset="77"/>
                <a:ea typeface="Times New Roman" panose="02020603050405020304" pitchFamily="18" charset="0"/>
              </a:rPr>
              <a:t>6.   Bild vom Kind</a:t>
            </a:r>
          </a:p>
          <a:p>
            <a:pPr marL="0" lvl="0" indent="0">
              <a:lnSpc>
                <a:spcPct val="100000"/>
              </a:lnSpc>
              <a:spcBef>
                <a:spcPts val="600"/>
              </a:spcBef>
              <a:buNone/>
              <a:tabLst>
                <a:tab pos="228600" algn="l"/>
              </a:tabLst>
            </a:pPr>
            <a:r>
              <a:rPr lang="de-AT" sz="1400" dirty="0">
                <a:solidFill>
                  <a:srgbClr val="DBBDE3"/>
                </a:solidFill>
                <a:effectLst/>
                <a:latin typeface="Futura LT Pro Book" panose="020B0502020204020303" pitchFamily="34" charset="77"/>
                <a:ea typeface="Times New Roman" panose="02020603050405020304" pitchFamily="18" charset="0"/>
              </a:rPr>
              <a:t>7.   Rolle des pädagogischen Personals</a:t>
            </a:r>
            <a:r>
              <a:rPr lang="de-AT" sz="1400" dirty="0">
                <a:solidFill>
                  <a:srgbClr val="FFBB7C"/>
                </a:solidFill>
                <a:effectLst/>
                <a:latin typeface="Futura LT Pro Book" panose="020B0502020204020303" pitchFamily="34" charset="77"/>
                <a:ea typeface="Times New Roman" panose="02020603050405020304" pitchFamily="18" charset="0"/>
              </a:rPr>
              <a:t> </a:t>
            </a:r>
          </a:p>
          <a:p>
            <a:pPr marL="0" lvl="0" indent="0">
              <a:lnSpc>
                <a:spcPct val="100000"/>
              </a:lnSpc>
              <a:spcBef>
                <a:spcPts val="600"/>
              </a:spcBef>
              <a:buNone/>
              <a:tabLst>
                <a:tab pos="228600" algn="l"/>
              </a:tabLst>
            </a:pPr>
            <a:r>
              <a:rPr lang="de-AT" sz="1400" dirty="0">
                <a:solidFill>
                  <a:srgbClr val="BBACE3"/>
                </a:solidFill>
                <a:effectLst/>
                <a:latin typeface="Futura LT Pro Book" panose="020B0502020204020303" pitchFamily="34" charset="77"/>
                <a:ea typeface="Times New Roman" panose="02020603050405020304" pitchFamily="18" charset="0"/>
              </a:rPr>
              <a:t>8.   Bildungspartnerschaft </a:t>
            </a:r>
          </a:p>
        </p:txBody>
      </p:sp>
      <p:sp>
        <p:nvSpPr>
          <p:cNvPr id="10" name="Oval 9">
            <a:extLst>
              <a:ext uri="{FF2B5EF4-FFF2-40B4-BE49-F238E27FC236}">
                <a16:creationId xmlns:a16="http://schemas.microsoft.com/office/drawing/2014/main" id="{EC0DABCE-D832-473A-2576-6DA7320AC6CD}"/>
              </a:ext>
            </a:extLst>
          </p:cNvPr>
          <p:cNvSpPr>
            <a:spLocks/>
          </p:cNvSpPr>
          <p:nvPr/>
        </p:nvSpPr>
        <p:spPr>
          <a:xfrm>
            <a:off x="5376672" y="-1097281"/>
            <a:ext cx="9504000" cy="9504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Inhaltsplatzhalter 2">
            <a:extLst>
              <a:ext uri="{FF2B5EF4-FFF2-40B4-BE49-F238E27FC236}">
                <a16:creationId xmlns:a16="http://schemas.microsoft.com/office/drawing/2014/main" id="{DF21BD32-CCA4-CF49-DEA1-8E716D4D8F49}"/>
              </a:ext>
            </a:extLst>
          </p:cNvPr>
          <p:cNvSpPr txBox="1">
            <a:spLocks/>
          </p:cNvSpPr>
          <p:nvPr/>
        </p:nvSpPr>
        <p:spPr>
          <a:xfrm>
            <a:off x="6224336" y="1733320"/>
            <a:ext cx="10515600" cy="49108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buFont typeface="Arial" panose="020B0604020202020204" pitchFamily="34" charset="0"/>
              <a:buAutoNum type="arabicPeriod" startAt="9"/>
              <a:tabLst>
                <a:tab pos="228600" algn="l"/>
              </a:tabLst>
            </a:pPr>
            <a:r>
              <a:rPr lang="de-AT" sz="1400" dirty="0">
                <a:solidFill>
                  <a:srgbClr val="B4C5FE"/>
                </a:solidFill>
                <a:latin typeface="Futura LT Pro Book" panose="020B0502020204020303" pitchFamily="34" charset="77"/>
              </a:rPr>
              <a:t>Unsere Pädagogik - Bildungsbereiche laut Bildungsrahmenplan </a:t>
            </a:r>
          </a:p>
          <a:p>
            <a:pPr marL="457200" lvl="1" indent="0">
              <a:lnSpc>
                <a:spcPct val="100000"/>
              </a:lnSpc>
              <a:spcBef>
                <a:spcPts val="600"/>
              </a:spcBef>
              <a:buNone/>
              <a:tabLst>
                <a:tab pos="228600" algn="l"/>
              </a:tabLst>
            </a:pPr>
            <a:r>
              <a:rPr lang="de-AT" sz="1400" dirty="0">
                <a:solidFill>
                  <a:srgbClr val="B4C5FE"/>
                </a:solidFill>
                <a:latin typeface="Futura LT Pro Book" panose="020B0502020204020303" pitchFamily="34" charset="77"/>
              </a:rPr>
              <a:t>9.1.  Ethik und Gesellschaft </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9.2   Emotion und soziale Beziehungen</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9.3   Kommunikation und Sprache</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9.4   Bewegung und Gesundheit</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9.5   Ästhetische Bildung und Gestaltung </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9.6   Natur und Technik </a:t>
            </a:r>
          </a:p>
          <a:p>
            <a:pPr marL="0" indent="0">
              <a:lnSpc>
                <a:spcPct val="100000"/>
              </a:lnSpc>
              <a:spcBef>
                <a:spcPts val="600"/>
              </a:spcBef>
              <a:buNone/>
              <a:tabLst>
                <a:tab pos="914400" algn="l"/>
              </a:tabLst>
            </a:pPr>
            <a:r>
              <a:rPr lang="de-AT" sz="1400" dirty="0">
                <a:solidFill>
                  <a:srgbClr val="A6C5F0"/>
                </a:solidFill>
                <a:latin typeface="Futura LT Pro Book" panose="020B0502020204020303" pitchFamily="34" charset="77"/>
              </a:rPr>
              <a:t>10.   Freispiel </a:t>
            </a:r>
          </a:p>
          <a:p>
            <a:pPr marL="0" indent="0">
              <a:lnSpc>
                <a:spcPct val="100000"/>
              </a:lnSpc>
              <a:spcBef>
                <a:spcPts val="600"/>
              </a:spcBef>
              <a:buNone/>
              <a:tabLst>
                <a:tab pos="914400" algn="l"/>
              </a:tabLst>
            </a:pPr>
            <a:r>
              <a:rPr lang="de-AT" sz="1400" dirty="0">
                <a:solidFill>
                  <a:srgbClr val="ABD8EE"/>
                </a:solidFill>
                <a:latin typeface="Futura LT Pro Book" panose="020B0502020204020303" pitchFamily="34" charset="77"/>
              </a:rPr>
              <a:t>11.   Transitionen - Gestaltung von Übergängen </a:t>
            </a:r>
          </a:p>
          <a:p>
            <a:pPr marL="0" indent="0">
              <a:lnSpc>
                <a:spcPct val="100000"/>
              </a:lnSpc>
              <a:spcBef>
                <a:spcPts val="600"/>
              </a:spcBef>
              <a:buNone/>
              <a:tabLst>
                <a:tab pos="914400" algn="l"/>
              </a:tabLst>
            </a:pPr>
            <a:r>
              <a:rPr lang="de-AT" sz="1400" dirty="0">
                <a:solidFill>
                  <a:srgbClr val="B0D2DF"/>
                </a:solidFill>
                <a:latin typeface="Futura LT Pro Book" panose="020B0502020204020303" pitchFamily="34" charset="77"/>
              </a:rPr>
              <a:t>12.   Beobachtung, Dokumentation, Planung (BADOK, Portfolio) </a:t>
            </a:r>
          </a:p>
          <a:p>
            <a:pPr marL="0" indent="0">
              <a:lnSpc>
                <a:spcPct val="100000"/>
              </a:lnSpc>
              <a:spcBef>
                <a:spcPts val="600"/>
              </a:spcBef>
              <a:buNone/>
              <a:tabLst>
                <a:tab pos="914400" algn="l"/>
              </a:tabLst>
            </a:pPr>
            <a:r>
              <a:rPr lang="de-AT" sz="1400" dirty="0">
                <a:solidFill>
                  <a:srgbClr val="ADD8D6"/>
                </a:solidFill>
                <a:latin typeface="Futura LT Pro Book" panose="020B0502020204020303" pitchFamily="34" charset="77"/>
              </a:rPr>
              <a:t>13.   Inklusion </a:t>
            </a:r>
          </a:p>
          <a:p>
            <a:pPr marL="0" indent="0">
              <a:lnSpc>
                <a:spcPct val="100000"/>
              </a:lnSpc>
              <a:spcBef>
                <a:spcPts val="600"/>
              </a:spcBef>
              <a:buNone/>
              <a:tabLst>
                <a:tab pos="914400" algn="l"/>
              </a:tabLst>
            </a:pPr>
            <a:r>
              <a:rPr lang="de-AT" sz="1400" dirty="0">
                <a:solidFill>
                  <a:srgbClr val="ADE7D1"/>
                </a:solidFill>
                <a:latin typeface="Futura LT Pro Book" panose="020B0502020204020303" pitchFamily="34" charset="77"/>
              </a:rPr>
              <a:t>14.   Sprachförderung</a:t>
            </a:r>
            <a:r>
              <a:rPr lang="de-AT" sz="1400" dirty="0">
                <a:solidFill>
                  <a:srgbClr val="FFBB7C"/>
                </a:solidFill>
                <a:latin typeface="Futura LT Pro Book" panose="020B0502020204020303" pitchFamily="34" charset="77"/>
              </a:rPr>
              <a:t>                                                                                      </a:t>
            </a:r>
          </a:p>
          <a:p>
            <a:pPr marL="0" indent="0">
              <a:lnSpc>
                <a:spcPct val="100000"/>
              </a:lnSpc>
              <a:spcBef>
                <a:spcPts val="600"/>
              </a:spcBef>
              <a:buNone/>
              <a:tabLst>
                <a:tab pos="914400" algn="l"/>
              </a:tabLst>
            </a:pPr>
            <a:r>
              <a:rPr lang="de-AT" sz="1400" dirty="0">
                <a:solidFill>
                  <a:srgbClr val="ADD6B3"/>
                </a:solidFill>
                <a:latin typeface="Futura LT Pro Book" panose="020B0502020204020303" pitchFamily="34" charset="77"/>
              </a:rPr>
              <a:t>15.   Projekte </a:t>
            </a:r>
          </a:p>
        </p:txBody>
      </p:sp>
      <p:sp>
        <p:nvSpPr>
          <p:cNvPr id="8" name="Titel 1">
            <a:extLst>
              <a:ext uri="{FF2B5EF4-FFF2-40B4-BE49-F238E27FC236}">
                <a16:creationId xmlns:a16="http://schemas.microsoft.com/office/drawing/2014/main" id="{F695A1C0-B117-149A-73D6-C9CAB3AC558D}"/>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E699"/>
                </a:solidFill>
                <a:effectLst/>
                <a:latin typeface="Futura LT Pro Book" panose="020B0502020204020303" pitchFamily="34" charset="77"/>
                <a:ea typeface="Times New Roman" panose="02020603050405020304" pitchFamily="18" charset="0"/>
              </a:rPr>
              <a:t>Inhaltsverzeichnis</a:t>
            </a:r>
            <a:r>
              <a:rPr lang="de-AT" sz="2400" b="1" dirty="0">
                <a:solidFill>
                  <a:srgbClr val="FFBB7C"/>
                </a:solidFill>
                <a:effectLst/>
                <a:latin typeface="Futura LT Pro Book" panose="020B0502020204020303" pitchFamily="34" charset="77"/>
              </a:rPr>
              <a:t> </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3660889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ABBA"/>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3399791"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5214427" y="1520825"/>
            <a:ext cx="9558847" cy="4351338"/>
          </a:xfrm>
        </p:spPr>
        <p:txBody>
          <a:bodyPr>
            <a:noAutofit/>
          </a:bodyPr>
          <a:lstStyle/>
          <a:p>
            <a:pPr marL="0" indent="0">
              <a:lnSpc>
                <a:spcPct val="130000"/>
              </a:lnSpc>
              <a:spcBef>
                <a:spcPts val="0"/>
              </a:spcBef>
              <a:buNone/>
            </a:pPr>
            <a:r>
              <a:rPr lang="de-AT" sz="1400" dirty="0">
                <a:solidFill>
                  <a:srgbClr val="FFABBA"/>
                </a:solidFill>
                <a:latin typeface="Futura LT Pro Book" panose="020B0502020204020303" pitchFamily="34" charset="77"/>
              </a:rPr>
              <a:t>JEDES KIND….</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….ist einzigartig und hat das Recht in seiner Individualität respektiert zu werden </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 hat eigene Interessen, Bedürfnisse und Begabungen </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 hat das Recht in seiner Art angenommen zu werden, unabhängig von Religion, </a:t>
            </a:r>
          </a:p>
          <a:p>
            <a:pPr marL="0" indent="0">
              <a:lnSpc>
                <a:spcPct val="130000"/>
              </a:lnSpc>
              <a:spcBef>
                <a:spcPts val="0"/>
              </a:spcBef>
              <a:buNone/>
            </a:pPr>
            <a:r>
              <a:rPr lang="de-AT" sz="1400" dirty="0">
                <a:solidFill>
                  <a:srgbClr val="FFABBA"/>
                </a:solidFill>
                <a:latin typeface="Futura LT Pro Book" panose="020B0502020204020303" pitchFamily="34" charset="77"/>
              </a:rPr>
              <a:t>     Kultur oder sozialen Schichten </a:t>
            </a:r>
          </a:p>
          <a:p>
            <a:pPr marL="0" indent="0">
              <a:lnSpc>
                <a:spcPct val="130000"/>
              </a:lnSpc>
              <a:spcBef>
                <a:spcPts val="0"/>
              </a:spcBef>
              <a:buNone/>
            </a:pPr>
            <a:r>
              <a:rPr lang="de-AT" sz="1400" dirty="0">
                <a:solidFill>
                  <a:srgbClr val="FFABBA"/>
                </a:solidFill>
                <a:latin typeface="Futura LT Pro Book" panose="020B0502020204020303" pitchFamily="34" charset="77"/>
              </a:rPr>
              <a:t>…. Braucht Wertschätzung und liebevolle Zuwendung </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 hat sein individuelles Entwicklungstempo </a:t>
            </a:r>
          </a:p>
          <a:p>
            <a:pPr marL="0" indent="0">
              <a:lnSpc>
                <a:spcPct val="130000"/>
              </a:lnSpc>
              <a:spcBef>
                <a:spcPts val="0"/>
              </a:spcBef>
              <a:buNone/>
            </a:pPr>
            <a:r>
              <a:rPr lang="de-AT" sz="1400" dirty="0">
                <a:solidFill>
                  <a:srgbClr val="FFABBA"/>
                </a:solidFill>
                <a:latin typeface="Futura LT Pro Book" panose="020B0502020204020303" pitchFamily="34" charset="77"/>
              </a:rPr>
              <a:t>…. soll in seinem Wissensdurst Freude entwickeln können </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 entwickelt seine eigene Persönlichkeit und soll Raum und Platz haben diese </a:t>
            </a:r>
          </a:p>
          <a:p>
            <a:pPr marL="0" indent="0">
              <a:lnSpc>
                <a:spcPct val="130000"/>
              </a:lnSpc>
              <a:spcBef>
                <a:spcPts val="0"/>
              </a:spcBef>
              <a:buNone/>
            </a:pPr>
            <a:r>
              <a:rPr lang="de-AT" sz="1400" dirty="0">
                <a:solidFill>
                  <a:srgbClr val="FFABBA"/>
                </a:solidFill>
                <a:latin typeface="Futura LT Pro Book" panose="020B0502020204020303" pitchFamily="34" charset="77"/>
              </a:rPr>
              <a:t>     auch entfalten zu dürfen </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 ist spontan, neugierig und wissbegierig</a:t>
            </a:r>
          </a:p>
          <a:p>
            <a:pPr marL="0" indent="0">
              <a:lnSpc>
                <a:spcPct val="130000"/>
              </a:lnSpc>
              <a:spcBef>
                <a:spcPts val="0"/>
              </a:spcBef>
              <a:buNone/>
            </a:pPr>
            <a:r>
              <a:rPr lang="de-AT" sz="1400" dirty="0">
                <a:solidFill>
                  <a:srgbClr val="FFABBA"/>
                </a:solidFill>
                <a:latin typeface="Futura LT Pro Book" panose="020B0502020204020303" pitchFamily="34" charset="77"/>
              </a:rPr>
              <a:t>…. nimmt seine Lebenswelt mit allen Sinnen wahr </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 braucht Struktur und Regeln  </a:t>
            </a:r>
          </a:p>
          <a:p>
            <a:pPr marL="0" indent="0">
              <a:lnSpc>
                <a:spcPct val="130000"/>
              </a:lnSpc>
              <a:spcBef>
                <a:spcPts val="0"/>
              </a:spcBef>
              <a:buNone/>
            </a:pPr>
            <a:r>
              <a:rPr lang="de-AT" sz="1400" dirty="0">
                <a:solidFill>
                  <a:srgbClr val="FFABBA"/>
                </a:solidFill>
                <a:latin typeface="Futura LT Pro Book" panose="020B0502020204020303" pitchFamily="34" charset="77"/>
              </a:rPr>
              <a:t>…. Sammelt unterschiedliche Lebens- und Lernerfahrungen </a:t>
            </a:r>
          </a:p>
          <a:p>
            <a:pPr marL="0" indent="0">
              <a:lnSpc>
                <a:spcPct val="130000"/>
              </a:lnSpc>
              <a:spcBef>
                <a:spcPts val="0"/>
              </a:spcBef>
              <a:buNone/>
            </a:pPr>
            <a:r>
              <a:rPr lang="de-AT" sz="1400" dirty="0">
                <a:solidFill>
                  <a:srgbClr val="FFABBA"/>
                </a:solidFill>
                <a:latin typeface="Futura LT Pro Book" panose="020B0502020204020303" pitchFamily="34" charset="77"/>
              </a:rPr>
              <a:t>…. wird in seiner Entwicklung abgeholt und begleitet</a:t>
            </a:r>
          </a:p>
          <a:p>
            <a:pPr marL="0" indent="0">
              <a:lnSpc>
                <a:spcPct val="130000"/>
              </a:lnSpc>
              <a:spcBef>
                <a:spcPts val="0"/>
              </a:spcBef>
              <a:buNone/>
            </a:pPr>
            <a:r>
              <a:rPr lang="de-AT" sz="1400" dirty="0">
                <a:solidFill>
                  <a:srgbClr val="FFABBA"/>
                </a:solidFill>
                <a:latin typeface="Futura LT Pro Book" panose="020B0502020204020303" pitchFamily="34" charset="77"/>
              </a:rPr>
              <a:t>…. Ist Spezialist seiner eigenen Fähigkeiten! </a:t>
            </a:r>
          </a:p>
        </p:txBody>
      </p:sp>
      <p:sp>
        <p:nvSpPr>
          <p:cNvPr id="4" name="Titel 1">
            <a:extLst>
              <a:ext uri="{FF2B5EF4-FFF2-40B4-BE49-F238E27FC236}">
                <a16:creationId xmlns:a16="http://schemas.microsoft.com/office/drawing/2014/main" id="{E6E509E2-25EF-DF81-D2B4-A0228080D446}"/>
              </a:ext>
            </a:extLst>
          </p:cNvPr>
          <p:cNvSpPr txBox="1">
            <a:spLocks/>
          </p:cNvSpPr>
          <p:nvPr/>
        </p:nvSpPr>
        <p:spPr>
          <a:xfrm>
            <a:off x="5214427"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ABBA"/>
                </a:solidFill>
                <a:latin typeface="Futura LT Pro Book" panose="020B0502020204020303" pitchFamily="34" charset="77"/>
              </a:rPr>
              <a:t>6.  Bild vom Kind </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2633829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ABBA"/>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9" y="1520825"/>
            <a:ext cx="7204440" cy="4351338"/>
          </a:xfrm>
        </p:spPr>
        <p:txBody>
          <a:bodyPr>
            <a:noAutofit/>
          </a:bodyPr>
          <a:lstStyle/>
          <a:p>
            <a:pPr marL="0" indent="0" algn="just">
              <a:lnSpc>
                <a:spcPct val="150000"/>
              </a:lnSpc>
              <a:buNone/>
            </a:pPr>
            <a:r>
              <a:rPr lang="de-AT" sz="1400" dirty="0">
                <a:solidFill>
                  <a:srgbClr val="FFABBA"/>
                </a:solidFill>
                <a:latin typeface="Futura LT Pro Book" panose="020B0502020204020303" pitchFamily="34" charset="77"/>
              </a:rPr>
              <a:t>Das Kind steht bei unserer täglichen pädagogischen Arbeit mit seiner Einzigartigkeit im Mittelpunkt. Es gilt die Interessen und Bedürfnisse jedes einzelnen Kindes zu erkennen. Seine Stärken und Schwächen ernst zu nehmen und seine eigenen Entwicklungsschritte zu unterstützen, zu fördern und zu begleiten. </a:t>
            </a:r>
          </a:p>
          <a:p>
            <a:pPr marL="0" indent="0" algn="just">
              <a:lnSpc>
                <a:spcPct val="150000"/>
              </a:lnSpc>
              <a:buNone/>
            </a:pPr>
            <a:r>
              <a:rPr lang="de-AT" sz="1400" dirty="0">
                <a:solidFill>
                  <a:srgbClr val="FFABBA"/>
                </a:solidFill>
                <a:latin typeface="Futura LT Pro Book" panose="020B0502020204020303" pitchFamily="34" charset="77"/>
              </a:rPr>
              <a:t>Kinder sind von Geburt an neugierig, wissbegierig und bereit zu lernen. Unsere großen und hellen Räumlichkeiten bieten Spiel- und Aktionsbereiche, die einen Rahmen und Struktur schaffen, in dem Kinder mit ihrer Neugierde selbst tätig werden können. Wir sehen es als unsere Aufgabe, den Kindern eine Umgebung zu schaffen in denen sie sich möglichst selbst und frei entwickeln können. </a:t>
            </a:r>
          </a:p>
          <a:p>
            <a:pPr marL="0" indent="0" algn="just">
              <a:lnSpc>
                <a:spcPct val="150000"/>
              </a:lnSpc>
              <a:buNone/>
            </a:pPr>
            <a:r>
              <a:rPr lang="de-AT" sz="1400" dirty="0">
                <a:solidFill>
                  <a:srgbClr val="FFABBA"/>
                </a:solidFill>
                <a:latin typeface="Futura LT Pro Book" panose="020B0502020204020303" pitchFamily="34" charset="77"/>
              </a:rPr>
              <a:t>Uns ist es wichtig den Kindern mit Freude, Herzlichkeit, liebevoller Zuwendung, Respekt und Klarheit zu begegnen, trotzdem geben klare Grenzen und Regeln den Kindern Sicherheit und Geborgenheit. Die Kinder sollen sich bei uns wohlfühlen, um sich in ihrem ganz eigenen Tempo entwickeln zu können- das ist unser Ziel!</a:t>
            </a:r>
          </a:p>
          <a:p>
            <a:pPr marL="0" indent="0" algn="just">
              <a:lnSpc>
                <a:spcPct val="150000"/>
              </a:lnSpc>
              <a:buNone/>
            </a:pPr>
            <a:endParaRPr lang="de-AT" sz="1400" dirty="0">
              <a:solidFill>
                <a:srgbClr val="FFABBA"/>
              </a:solidFill>
              <a:latin typeface="Futura LT Pro Book" panose="020B0502020204020303" pitchFamily="34" charset="77"/>
            </a:endParaRPr>
          </a:p>
        </p:txBody>
      </p:sp>
      <p:sp>
        <p:nvSpPr>
          <p:cNvPr id="8" name="Titel 1">
            <a:extLst>
              <a:ext uri="{FF2B5EF4-FFF2-40B4-BE49-F238E27FC236}">
                <a16:creationId xmlns:a16="http://schemas.microsoft.com/office/drawing/2014/main" id="{B66303C5-27F6-0E43-F009-2EB9DAFE64CA}"/>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ABBA"/>
                </a:solidFill>
                <a:latin typeface="Futura LT Pro Book" panose="020B0502020204020303" pitchFamily="34" charset="77"/>
              </a:rPr>
              <a:t>6.  Bild vom Kind </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2382039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BBDE3"/>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970D66-B3B7-0CED-A0B8-037067BF079D}"/>
              </a:ext>
            </a:extLst>
          </p:cNvPr>
          <p:cNvSpPr/>
          <p:nvPr/>
        </p:nvSpPr>
        <p:spPr>
          <a:xfrm>
            <a:off x="1325999" y="5007557"/>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A1E69C1-8944-D17A-D1F0-0E4CFEE9ABA6}"/>
              </a:ext>
            </a:extLst>
          </p:cNvPr>
          <p:cNvSpPr>
            <a:spLocks noGrp="1"/>
          </p:cNvSpPr>
          <p:nvPr>
            <p:ph type="title"/>
          </p:nvPr>
        </p:nvSpPr>
        <p:spPr>
          <a:xfrm>
            <a:off x="3161981" y="5349187"/>
            <a:ext cx="5868036" cy="1325563"/>
          </a:xfrm>
        </p:spPr>
        <p:txBody>
          <a:bodyPr>
            <a:normAutofit/>
          </a:bodyPr>
          <a:lstStyle/>
          <a:p>
            <a:pPr algn="ctr"/>
            <a:r>
              <a:rPr lang="de-AT" sz="2400" b="1" kern="0" dirty="0">
                <a:solidFill>
                  <a:srgbClr val="DBBDE3"/>
                </a:solidFill>
                <a:latin typeface="Futura LT Pro Book" panose="020B0502020204020303" pitchFamily="34" charset="77"/>
              </a:rPr>
              <a:t>7.  </a:t>
            </a:r>
            <a:r>
              <a:rPr lang="de-DE" sz="2400" b="1" kern="0" dirty="0">
                <a:solidFill>
                  <a:srgbClr val="DBBDE3"/>
                </a:solidFill>
                <a:latin typeface="Futura LT Pro Book" panose="020B0502020204020303" pitchFamily="34" charset="77"/>
              </a:rPr>
              <a:t>Rolle des </a:t>
            </a:r>
            <a:br>
              <a:rPr lang="de-DE" sz="2400" b="1" kern="0" dirty="0">
                <a:solidFill>
                  <a:srgbClr val="DBBDE3"/>
                </a:solidFill>
                <a:latin typeface="Futura LT Pro Book" panose="020B0502020204020303" pitchFamily="34" charset="77"/>
              </a:rPr>
            </a:br>
            <a:r>
              <a:rPr lang="de-DE" sz="2400" b="1" kern="0" dirty="0">
                <a:solidFill>
                  <a:srgbClr val="DBBDE3"/>
                </a:solidFill>
                <a:latin typeface="Futura LT Pro Book" panose="020B0502020204020303" pitchFamily="34" charset="77"/>
              </a:rPr>
              <a:t>pädagogischen Personals </a:t>
            </a:r>
          </a:p>
        </p:txBody>
      </p:sp>
      <p:sp>
        <p:nvSpPr>
          <p:cNvPr id="7" name="Inhaltsplatzhalter 2">
            <a:extLst>
              <a:ext uri="{FF2B5EF4-FFF2-40B4-BE49-F238E27FC236}">
                <a16:creationId xmlns:a16="http://schemas.microsoft.com/office/drawing/2014/main" id="{D5A5E443-1DD8-209E-8B2A-12C935F6BB99}"/>
              </a:ext>
            </a:extLst>
          </p:cNvPr>
          <p:cNvSpPr>
            <a:spLocks noGrp="1"/>
          </p:cNvSpPr>
          <p:nvPr>
            <p:ph idx="1"/>
          </p:nvPr>
        </p:nvSpPr>
        <p:spPr>
          <a:xfrm>
            <a:off x="1052068" y="1860501"/>
            <a:ext cx="4279587" cy="3245854"/>
          </a:xfrm>
        </p:spPr>
        <p:txBody>
          <a:bodyPr>
            <a:noAutofit/>
          </a:bodyPr>
          <a:lstStyle/>
          <a:p>
            <a:pPr marL="0" indent="0" algn="just">
              <a:lnSpc>
                <a:spcPct val="150000"/>
              </a:lnSpc>
              <a:buNone/>
            </a:pPr>
            <a:r>
              <a:rPr lang="de-DE" sz="1400" dirty="0">
                <a:solidFill>
                  <a:schemeClr val="bg1"/>
                </a:solidFill>
                <a:latin typeface="Futura LT Pro Book" panose="020B0502020204020303" pitchFamily="34" charset="77"/>
              </a:rPr>
              <a:t>Es ist wichtig sich seiner Rolle im Umgang mit den Kindern bewusst zu sein und sich ständig zu reflektieren. Die Kinder lernen vor allem durch Nachahmung von ihrer Umwelt, deshalb sind wir stets bemüht ihnen ein gutes Vorbild zu sein! Wir begegnen den Kindern auf Augenhöhe und nehmen jedes Kind mit seinen Bedürfnissen, Fähigkeiten und Gefühlen ernst. </a:t>
            </a:r>
            <a:endParaRPr lang="de-AT" sz="1400" dirty="0">
              <a:solidFill>
                <a:schemeClr val="bg1"/>
              </a:solidFill>
              <a:latin typeface="Futura LT Pro Book" panose="020B0502020204020303" pitchFamily="34" charset="77"/>
            </a:endParaRPr>
          </a:p>
        </p:txBody>
      </p:sp>
      <p:sp>
        <p:nvSpPr>
          <p:cNvPr id="8" name="Titel 1">
            <a:extLst>
              <a:ext uri="{FF2B5EF4-FFF2-40B4-BE49-F238E27FC236}">
                <a16:creationId xmlns:a16="http://schemas.microsoft.com/office/drawing/2014/main" id="{BC933715-2995-39D8-C5CF-51061266E6F1}"/>
              </a:ext>
            </a:extLst>
          </p:cNvPr>
          <p:cNvSpPr txBox="1">
            <a:spLocks/>
          </p:cNvSpPr>
          <p:nvPr/>
        </p:nvSpPr>
        <p:spPr>
          <a:xfrm>
            <a:off x="6577209" y="1860501"/>
            <a:ext cx="4855048" cy="1694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spcBef>
                <a:spcPts val="1000"/>
              </a:spcBef>
            </a:pPr>
            <a:r>
              <a:rPr lang="de-DE" sz="1400" dirty="0">
                <a:solidFill>
                  <a:schemeClr val="bg1"/>
                </a:solidFill>
                <a:latin typeface="Futura LT Pro Book" panose="020B0502020204020303" pitchFamily="34" charset="77"/>
                <a:ea typeface="+mn-ea"/>
                <a:cs typeface="+mn-cs"/>
              </a:rPr>
              <a:t>Unsere Aufgabe im Kindergarten ist es die Kinder dort abzuholen, wo sie in ihrer Entwicklung gerade stehen und die Stärken und Ressourcen der Kinder zu erkennen und zu nutzen. Aus unseren Beobachtungen können wir dann mit unseren pädagogischen Angeboten im Alltag anknüpfen. </a:t>
            </a:r>
            <a:endParaRPr lang="de-AT" sz="1400" dirty="0">
              <a:solidFill>
                <a:schemeClr val="bg1"/>
              </a:solidFill>
              <a:latin typeface="Futura LT Pro Book" panose="020B0502020204020303" pitchFamily="34" charset="77"/>
              <a:ea typeface="+mn-ea"/>
              <a:cs typeface="+mn-cs"/>
            </a:endParaRPr>
          </a:p>
        </p:txBody>
      </p:sp>
    </p:spTree>
    <p:extLst>
      <p:ext uri="{BB962C8B-B14F-4D97-AF65-F5344CB8AC3E}">
        <p14:creationId xmlns:p14="http://schemas.microsoft.com/office/powerpoint/2010/main" val="717185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BDE3"/>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05E698A-0272-EABF-33CF-CBD90ACF4784}"/>
              </a:ext>
            </a:extLst>
          </p:cNvPr>
          <p:cNvSpPr/>
          <p:nvPr/>
        </p:nvSpPr>
        <p:spPr>
          <a:xfrm>
            <a:off x="1325999" y="5007557"/>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D5A5E443-1DD8-209E-8B2A-12C935F6BB99}"/>
              </a:ext>
            </a:extLst>
          </p:cNvPr>
          <p:cNvSpPr>
            <a:spLocks noGrp="1"/>
          </p:cNvSpPr>
          <p:nvPr>
            <p:ph idx="1"/>
          </p:nvPr>
        </p:nvSpPr>
        <p:spPr>
          <a:xfrm>
            <a:off x="839787" y="1122652"/>
            <a:ext cx="4112041" cy="2706398"/>
          </a:xfrm>
        </p:spPr>
        <p:txBody>
          <a:bodyPr>
            <a:noAutofit/>
          </a:bodyPr>
          <a:lstStyle/>
          <a:p>
            <a:pPr marL="0" indent="0" algn="just">
              <a:lnSpc>
                <a:spcPct val="130000"/>
              </a:lnSpc>
              <a:buNone/>
            </a:pPr>
            <a:r>
              <a:rPr lang="de-DE" sz="1400" dirty="0">
                <a:solidFill>
                  <a:schemeClr val="bg1"/>
                </a:solidFill>
                <a:latin typeface="Futura LT Pro Book" panose="020B0502020204020303" pitchFamily="34" charset="77"/>
              </a:rPr>
              <a:t>Wir sind für die Kinder Spielpartner, Entwicklungsbegleiter und Beobachter. Wir bringen Spielprozesse in Gang und ziehen uns aus dem Spielgeschehen immer wieder zurück.</a:t>
            </a:r>
            <a:br>
              <a:rPr lang="de-DE" sz="1400" dirty="0">
                <a:solidFill>
                  <a:schemeClr val="bg1"/>
                </a:solidFill>
                <a:latin typeface="Futura LT Pro Book" panose="020B0502020204020303" pitchFamily="34" charset="77"/>
              </a:rPr>
            </a:br>
            <a:r>
              <a:rPr lang="de-DE" sz="1400" dirty="0">
                <a:solidFill>
                  <a:schemeClr val="bg1"/>
                </a:solidFill>
                <a:latin typeface="Futura LT Pro Book" panose="020B0502020204020303" pitchFamily="34" charset="77"/>
              </a:rPr>
              <a:t>Wir schaffen den Kindern Erfahrungsräume in denen sie sich frei und selbständig erproben dürfen. Wir motivieren die Kinder zum Tun und Ausprobieren und unterstützen sie. Wir sind aufmerksam, wenn uns die Kinder etwas erzählen und hören zu. Wir pflegen auch gewisse Regeln und Grenzen um ein harmonisches Miteinander in der Gruppe zu haben. </a:t>
            </a:r>
            <a:endParaRPr lang="de-AT" sz="1400" dirty="0">
              <a:solidFill>
                <a:schemeClr val="bg1"/>
              </a:solidFill>
              <a:latin typeface="Futura LT Pro Book" panose="020B0502020204020303" pitchFamily="34" charset="77"/>
            </a:endParaRPr>
          </a:p>
        </p:txBody>
      </p:sp>
      <p:sp>
        <p:nvSpPr>
          <p:cNvPr id="8" name="Titel 1">
            <a:extLst>
              <a:ext uri="{FF2B5EF4-FFF2-40B4-BE49-F238E27FC236}">
                <a16:creationId xmlns:a16="http://schemas.microsoft.com/office/drawing/2014/main" id="{BC933715-2995-39D8-C5CF-51061266E6F1}"/>
              </a:ext>
            </a:extLst>
          </p:cNvPr>
          <p:cNvSpPr txBox="1">
            <a:spLocks/>
          </p:cNvSpPr>
          <p:nvPr/>
        </p:nvSpPr>
        <p:spPr>
          <a:xfrm>
            <a:off x="6096000" y="1284577"/>
            <a:ext cx="5092150" cy="22006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just">
              <a:lnSpc>
                <a:spcPct val="130000"/>
              </a:lnSpc>
              <a:spcBef>
                <a:spcPts val="1000"/>
              </a:spcBef>
              <a:buNone/>
            </a:pPr>
            <a:r>
              <a:rPr lang="de-DE" sz="1400" dirty="0">
                <a:solidFill>
                  <a:schemeClr val="bg1"/>
                </a:solidFill>
                <a:latin typeface="Futura LT Pro Book" panose="020B0502020204020303" pitchFamily="34" charset="77"/>
              </a:rPr>
              <a:t>In unserer Arbeit ist die Selbstreflexion und eine gute Zusammenarbeit im Team so wie der Austausch unabdingbar. </a:t>
            </a:r>
            <a:br>
              <a:rPr lang="de-DE" sz="1400" dirty="0">
                <a:solidFill>
                  <a:schemeClr val="bg1"/>
                </a:solidFill>
                <a:latin typeface="Futura LT Pro Book" panose="020B0502020204020303" pitchFamily="34" charset="77"/>
              </a:rPr>
            </a:br>
            <a:r>
              <a:rPr lang="de-DE" sz="1400" dirty="0">
                <a:solidFill>
                  <a:schemeClr val="bg1"/>
                </a:solidFill>
                <a:latin typeface="Futura LT Pro Book" panose="020B0502020204020303" pitchFamily="34" charset="77"/>
              </a:rPr>
              <a:t>Dafür haben wir regelmäßige Kleinteam Besprechungen, Jour Fix und auch Teambesprechungen wo wir nicht nur gemeinsam Planen und Organisieren sondern uns auch über die Kinder austauschen und besprechen können. </a:t>
            </a:r>
            <a:endParaRPr lang="de-AT" sz="1400" dirty="0">
              <a:solidFill>
                <a:schemeClr val="bg1"/>
              </a:solidFill>
              <a:latin typeface="Futura LT Pro Book" panose="020B0502020204020303" pitchFamily="34" charset="77"/>
            </a:endParaRPr>
          </a:p>
          <a:p>
            <a:pPr marL="0" indent="0" algn="just">
              <a:lnSpc>
                <a:spcPct val="130000"/>
              </a:lnSpc>
              <a:spcBef>
                <a:spcPts val="1000"/>
              </a:spcBef>
              <a:buNone/>
            </a:pPr>
            <a:endParaRPr lang="de-AT" sz="1400" dirty="0">
              <a:solidFill>
                <a:schemeClr val="bg1"/>
              </a:solidFill>
              <a:latin typeface="Futura LT Pro Book" panose="020B0502020204020303" pitchFamily="34" charset="77"/>
            </a:endParaRPr>
          </a:p>
          <a:p>
            <a:pPr marL="0" indent="0" algn="just">
              <a:lnSpc>
                <a:spcPct val="130000"/>
              </a:lnSpc>
              <a:spcBef>
                <a:spcPts val="1000"/>
              </a:spcBef>
              <a:buNone/>
            </a:pPr>
            <a:endParaRPr lang="de-AT" sz="1400" dirty="0">
              <a:solidFill>
                <a:schemeClr val="bg1"/>
              </a:solidFill>
              <a:latin typeface="Futura LT Pro Book" panose="020B0502020204020303" pitchFamily="34" charset="77"/>
            </a:endParaRPr>
          </a:p>
        </p:txBody>
      </p:sp>
      <p:sp>
        <p:nvSpPr>
          <p:cNvPr id="4" name="Textfeld 3">
            <a:extLst>
              <a:ext uri="{FF2B5EF4-FFF2-40B4-BE49-F238E27FC236}">
                <a16:creationId xmlns:a16="http://schemas.microsoft.com/office/drawing/2014/main" id="{C3808712-73A6-D2DA-9DDB-7C8E26BE148B}"/>
              </a:ext>
            </a:extLst>
          </p:cNvPr>
          <p:cNvSpPr txBox="1"/>
          <p:nvPr/>
        </p:nvSpPr>
        <p:spPr>
          <a:xfrm>
            <a:off x="6096000" y="3153785"/>
            <a:ext cx="4440710" cy="1180323"/>
          </a:xfrm>
          <a:prstGeom prst="rect">
            <a:avLst/>
          </a:prstGeom>
          <a:noFill/>
        </p:spPr>
        <p:txBody>
          <a:bodyPr wrap="square">
            <a:spAutoFit/>
          </a:bodyPr>
          <a:lstStyle/>
          <a:p>
            <a:pPr algn="just">
              <a:lnSpc>
                <a:spcPct val="130000"/>
              </a:lnSpc>
              <a:spcBef>
                <a:spcPts val="1000"/>
              </a:spcBef>
            </a:pPr>
            <a:r>
              <a:rPr lang="de-DE" sz="1400" dirty="0">
                <a:solidFill>
                  <a:schemeClr val="bg1"/>
                </a:solidFill>
                <a:latin typeface="Futura LT Pro Book" panose="020B0502020204020303" pitchFamily="34" charset="77"/>
                <a:ea typeface="+mj-ea"/>
                <a:cs typeface="+mj-cs"/>
              </a:rPr>
              <a:t>Ein weiterer wichtiger Punkt ist die Fort- und Weiterbildung. Um den ständig neuen Erfahrungs- und Lebenswelten des Kindes gerecht zu werden bildet sich unser Team in regelmäßigen Abständen weiter!</a:t>
            </a:r>
          </a:p>
        </p:txBody>
      </p:sp>
      <p:sp>
        <p:nvSpPr>
          <p:cNvPr id="9" name="Titel 1">
            <a:extLst>
              <a:ext uri="{FF2B5EF4-FFF2-40B4-BE49-F238E27FC236}">
                <a16:creationId xmlns:a16="http://schemas.microsoft.com/office/drawing/2014/main" id="{2B835532-6108-0CD3-C60E-0B8A61A87B6B}"/>
              </a:ext>
            </a:extLst>
          </p:cNvPr>
          <p:cNvSpPr>
            <a:spLocks noGrp="1"/>
          </p:cNvSpPr>
          <p:nvPr>
            <p:ph type="title"/>
          </p:nvPr>
        </p:nvSpPr>
        <p:spPr>
          <a:xfrm>
            <a:off x="3161981" y="5349187"/>
            <a:ext cx="5868036" cy="1325563"/>
          </a:xfrm>
        </p:spPr>
        <p:txBody>
          <a:bodyPr>
            <a:normAutofit/>
          </a:bodyPr>
          <a:lstStyle/>
          <a:p>
            <a:pPr algn="ctr"/>
            <a:r>
              <a:rPr lang="de-AT" sz="2400" b="1" kern="0" dirty="0">
                <a:solidFill>
                  <a:srgbClr val="DBBDE3"/>
                </a:solidFill>
                <a:latin typeface="Futura LT Pro Book" panose="020B0502020204020303" pitchFamily="34" charset="77"/>
              </a:rPr>
              <a:t>7.  </a:t>
            </a:r>
            <a:r>
              <a:rPr lang="de-DE" sz="2400" b="1" kern="0" dirty="0">
                <a:solidFill>
                  <a:srgbClr val="DBBDE3"/>
                </a:solidFill>
                <a:latin typeface="Futura LT Pro Book" panose="020B0502020204020303" pitchFamily="34" charset="77"/>
              </a:rPr>
              <a:t>Rolle des </a:t>
            </a:r>
            <a:br>
              <a:rPr lang="de-DE" sz="2400" b="1" kern="0" dirty="0">
                <a:solidFill>
                  <a:srgbClr val="DBBDE3"/>
                </a:solidFill>
                <a:latin typeface="Futura LT Pro Book" panose="020B0502020204020303" pitchFamily="34" charset="77"/>
              </a:rPr>
            </a:br>
            <a:r>
              <a:rPr lang="de-DE" sz="2400" b="1" kern="0" dirty="0">
                <a:solidFill>
                  <a:srgbClr val="DBBDE3"/>
                </a:solidFill>
                <a:latin typeface="Futura LT Pro Book" panose="020B0502020204020303" pitchFamily="34" charset="77"/>
              </a:rPr>
              <a:t>pädagogischen Personals </a:t>
            </a:r>
          </a:p>
        </p:txBody>
      </p:sp>
    </p:spTree>
    <p:extLst>
      <p:ext uri="{BB962C8B-B14F-4D97-AF65-F5344CB8AC3E}">
        <p14:creationId xmlns:p14="http://schemas.microsoft.com/office/powerpoint/2010/main" val="315165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BACE3"/>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023AA05-0343-0609-EF97-7601E70BDB00}"/>
              </a:ext>
            </a:extLst>
          </p:cNvPr>
          <p:cNvSpPr/>
          <p:nvPr/>
        </p:nvSpPr>
        <p:spPr>
          <a:xfrm>
            <a:off x="1325999" y="5007557"/>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A1E69C1-8944-D17A-D1F0-0E4CFEE9ABA6}"/>
              </a:ext>
            </a:extLst>
          </p:cNvPr>
          <p:cNvSpPr>
            <a:spLocks noGrp="1"/>
          </p:cNvSpPr>
          <p:nvPr>
            <p:ph type="title"/>
          </p:nvPr>
        </p:nvSpPr>
        <p:spPr>
          <a:xfrm>
            <a:off x="3161981" y="5349187"/>
            <a:ext cx="5868036" cy="1325563"/>
          </a:xfrm>
        </p:spPr>
        <p:txBody>
          <a:bodyPr>
            <a:normAutofit/>
          </a:bodyPr>
          <a:lstStyle/>
          <a:p>
            <a:pPr algn="ctr"/>
            <a:r>
              <a:rPr lang="de-AT" sz="2400" b="1" kern="0" dirty="0">
                <a:solidFill>
                  <a:srgbClr val="BBACE3"/>
                </a:solidFill>
                <a:latin typeface="Futura LT Pro Book" panose="020B0502020204020303" pitchFamily="34" charset="77"/>
              </a:rPr>
              <a:t>8.  </a:t>
            </a:r>
            <a:r>
              <a:rPr lang="de-DE" sz="2400" b="1" kern="0" dirty="0">
                <a:solidFill>
                  <a:srgbClr val="BBACE3"/>
                </a:solidFill>
                <a:latin typeface="Futura LT Pro Book" panose="020B0502020204020303" pitchFamily="34" charset="77"/>
              </a:rPr>
              <a:t>Bildungspartnerschaft</a:t>
            </a:r>
          </a:p>
        </p:txBody>
      </p:sp>
      <p:sp>
        <p:nvSpPr>
          <p:cNvPr id="10" name="Textfeld 9">
            <a:extLst>
              <a:ext uri="{FF2B5EF4-FFF2-40B4-BE49-F238E27FC236}">
                <a16:creationId xmlns:a16="http://schemas.microsoft.com/office/drawing/2014/main" id="{4E4ADC55-38C4-1B0B-4731-6B9D14D4A54E}"/>
              </a:ext>
            </a:extLst>
          </p:cNvPr>
          <p:cNvSpPr txBox="1"/>
          <p:nvPr/>
        </p:nvSpPr>
        <p:spPr>
          <a:xfrm>
            <a:off x="839788" y="584376"/>
            <a:ext cx="2878932" cy="3194721"/>
          </a:xfrm>
          <a:prstGeom prst="rect">
            <a:avLst/>
          </a:prstGeom>
          <a:noFill/>
        </p:spPr>
        <p:txBody>
          <a:bodyPr wrap="square">
            <a:spAutoFit/>
          </a:bodyPr>
          <a:lstStyle/>
          <a:p>
            <a:pPr algn="just">
              <a:lnSpc>
                <a:spcPct val="120000"/>
              </a:lnSpc>
            </a:pPr>
            <a:r>
              <a:rPr lang="de-DE" sz="1400" dirty="0">
                <a:solidFill>
                  <a:schemeClr val="bg1"/>
                </a:solidFill>
                <a:latin typeface="Futura LT Pro Book" panose="020B0502020204020303" pitchFamily="34" charset="77"/>
                <a:ea typeface="+mj-ea"/>
                <a:cs typeface="+mj-cs"/>
              </a:rPr>
              <a:t>Die Bildungspartnerschaft mit den Eltern ist uns ein großes Anliegen &amp; ein wichtiger Bestandteil unserer täglichen Arbeit. Bereits nach der Anmeldung gibt es ein erstes Kennenlerngespräch mit der Familie in der Einrichtung, um sich das erste Mal persönlich zu sehen, einen Rundgang durchs Haus zu machen und bürokratische Angelegenheiten zu klären. </a:t>
            </a:r>
          </a:p>
        </p:txBody>
      </p:sp>
      <p:sp>
        <p:nvSpPr>
          <p:cNvPr id="13" name="Textfeld 12">
            <a:extLst>
              <a:ext uri="{FF2B5EF4-FFF2-40B4-BE49-F238E27FC236}">
                <a16:creationId xmlns:a16="http://schemas.microsoft.com/office/drawing/2014/main" id="{783C67F5-4FE8-3A82-DA68-71E04B37C548}"/>
              </a:ext>
            </a:extLst>
          </p:cNvPr>
          <p:cNvSpPr txBox="1"/>
          <p:nvPr/>
        </p:nvSpPr>
        <p:spPr>
          <a:xfrm>
            <a:off x="4076696" y="584376"/>
            <a:ext cx="4452939" cy="2677656"/>
          </a:xfrm>
          <a:prstGeom prst="rect">
            <a:avLst/>
          </a:prstGeom>
          <a:noFill/>
        </p:spPr>
        <p:txBody>
          <a:bodyPr wrap="square">
            <a:spAutoFit/>
          </a:bodyPr>
          <a:lstStyle/>
          <a:p>
            <a:pPr algn="just">
              <a:lnSpc>
                <a:spcPct val="120000"/>
              </a:lnSpc>
            </a:pPr>
            <a:r>
              <a:rPr lang="de-DE" sz="1400" dirty="0">
                <a:solidFill>
                  <a:schemeClr val="bg1"/>
                </a:solidFill>
                <a:latin typeface="Futura LT Pro Book" panose="020B0502020204020303" pitchFamily="34" charset="77"/>
                <a:ea typeface="+mj-ea"/>
                <a:cs typeface="+mj-cs"/>
              </a:rPr>
              <a:t>Die Eltern sind die Experten ihrer Kinder und deshalb pflegen wir einen regelmäßigen Austausch um das Kind ganzheitlich sehen zu können. Angefangen von kurzen Tür- und Angelgesprächen bis hin zu ausführlichen Entwicklungsgesprächen mit den Eltern ist nicht nur die Kommunikation und die Gespräche ein wichtiger Teil. Auch das Miteinbeziehen der Eltern in die Eingewöhnung, bei Festen und Veranstaltungen oder bei Eltern-Informations- oder Bastelabenden gehört für uns zur Bildungspartnerschaft. </a:t>
            </a:r>
            <a:endParaRPr lang="de-AT" sz="1400" dirty="0">
              <a:solidFill>
                <a:schemeClr val="bg1"/>
              </a:solidFill>
              <a:latin typeface="Futura LT Pro Book" panose="020B0502020204020303" pitchFamily="34" charset="77"/>
              <a:ea typeface="+mj-ea"/>
              <a:cs typeface="+mj-cs"/>
            </a:endParaRPr>
          </a:p>
        </p:txBody>
      </p:sp>
      <p:sp>
        <p:nvSpPr>
          <p:cNvPr id="14" name="Textfeld 13">
            <a:extLst>
              <a:ext uri="{FF2B5EF4-FFF2-40B4-BE49-F238E27FC236}">
                <a16:creationId xmlns:a16="http://schemas.microsoft.com/office/drawing/2014/main" id="{08C5E14F-295F-9A8F-873E-AF531E12AB70}"/>
              </a:ext>
            </a:extLst>
          </p:cNvPr>
          <p:cNvSpPr txBox="1"/>
          <p:nvPr/>
        </p:nvSpPr>
        <p:spPr>
          <a:xfrm>
            <a:off x="8887611" y="584376"/>
            <a:ext cx="2690811" cy="2133661"/>
          </a:xfrm>
          <a:prstGeom prst="rect">
            <a:avLst/>
          </a:prstGeom>
          <a:noFill/>
        </p:spPr>
        <p:txBody>
          <a:bodyPr wrap="square">
            <a:spAutoFit/>
          </a:bodyPr>
          <a:lstStyle/>
          <a:p>
            <a:pPr algn="just">
              <a:lnSpc>
                <a:spcPct val="120000"/>
              </a:lnSpc>
            </a:pPr>
            <a:r>
              <a:rPr lang="de-DE" sz="1400" dirty="0">
                <a:solidFill>
                  <a:schemeClr val="bg1"/>
                </a:solidFill>
                <a:latin typeface="Futura LT Pro Book" panose="020B0502020204020303" pitchFamily="34" charset="77"/>
                <a:ea typeface="+mj-ea"/>
                <a:cs typeface="+mj-cs"/>
              </a:rPr>
              <a:t>Ein offener und wertschätzender Umgang mit den Eltern ist uns sehr wichtig. Das wichtigste Ziel der Zusammenarbeit ist eine vertrauensvolle Beziehung und das gemeinsame Bemühen um das Wohlbefinden und die Entwicklung der Kinder!</a:t>
            </a:r>
          </a:p>
        </p:txBody>
      </p:sp>
      <p:sp>
        <p:nvSpPr>
          <p:cNvPr id="15" name="Rechteck 14">
            <a:extLst>
              <a:ext uri="{FF2B5EF4-FFF2-40B4-BE49-F238E27FC236}">
                <a16:creationId xmlns:a16="http://schemas.microsoft.com/office/drawing/2014/main" id="{B1366089-FCAD-4377-6073-B6CD8E6B01F4}"/>
              </a:ext>
            </a:extLst>
          </p:cNvPr>
          <p:cNvSpPr/>
          <p:nvPr/>
        </p:nvSpPr>
        <p:spPr>
          <a:xfrm>
            <a:off x="2702718" y="4078486"/>
            <a:ext cx="6786562" cy="1136780"/>
          </a:xfrm>
          <a:prstGeom prst="rect">
            <a:avLst/>
          </a:prstGeom>
          <a:solidFill>
            <a:srgbClr val="BBACE3">
              <a:alpha val="84742"/>
            </a:srgb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5548981-6113-CDB7-6EAB-99AC769B83F0}"/>
              </a:ext>
            </a:extLst>
          </p:cNvPr>
          <p:cNvSpPr txBox="1"/>
          <p:nvPr/>
        </p:nvSpPr>
        <p:spPr>
          <a:xfrm>
            <a:off x="3045618" y="4241188"/>
            <a:ext cx="6100762" cy="811376"/>
          </a:xfrm>
          <a:prstGeom prst="rect">
            <a:avLst/>
          </a:prstGeom>
          <a:noFill/>
        </p:spPr>
        <p:txBody>
          <a:bodyPr wrap="square">
            <a:spAutoFit/>
          </a:bodyPr>
          <a:lstStyle/>
          <a:p>
            <a:pPr algn="ctr">
              <a:lnSpc>
                <a:spcPct val="115000"/>
              </a:lnSpc>
              <a:spcAft>
                <a:spcPts val="800"/>
              </a:spcAft>
            </a:pPr>
            <a:r>
              <a:rPr lang="de-DE" sz="1400" dirty="0">
                <a:solidFill>
                  <a:schemeClr val="bg1"/>
                </a:solidFill>
                <a:latin typeface="Futura LT Pro Book" panose="020B0502020204020303" pitchFamily="34" charset="77"/>
                <a:ea typeface="+mj-ea"/>
                <a:cs typeface="+mj-cs"/>
              </a:rPr>
              <a:t>„DAS ZAUBERWORT FÜR EIN ENTSPANNTES MITEINANDER LAUTET - </a:t>
            </a:r>
            <a:br>
              <a:rPr lang="de-DE" sz="1400" dirty="0">
                <a:solidFill>
                  <a:schemeClr val="bg1"/>
                </a:solidFill>
                <a:latin typeface="Futura LT Pro Book" panose="020B0502020204020303" pitchFamily="34" charset="77"/>
                <a:ea typeface="+mj-ea"/>
                <a:cs typeface="+mj-cs"/>
              </a:rPr>
            </a:br>
            <a:r>
              <a:rPr lang="de-DE" sz="1400" dirty="0">
                <a:solidFill>
                  <a:schemeClr val="bg1"/>
                </a:solidFill>
                <a:latin typeface="Futura LT Pro Book" panose="020B0502020204020303" pitchFamily="34" charset="77"/>
                <a:ea typeface="+mj-ea"/>
                <a:cs typeface="+mj-cs"/>
              </a:rPr>
              <a:t>DANKE – DIESE 5 BUCHSTABEN BEINHALTEN RESPEKT, AUFMERKSAMKEIT UND WERTSCHÄTZUNG“</a:t>
            </a:r>
            <a:endParaRPr lang="de-AT" sz="1400" dirty="0">
              <a:solidFill>
                <a:schemeClr val="bg1"/>
              </a:solidFill>
              <a:latin typeface="Futura LT Pro Book" panose="020B0502020204020303" pitchFamily="34" charset="77"/>
              <a:ea typeface="+mj-ea"/>
              <a:cs typeface="+mj-cs"/>
            </a:endParaRPr>
          </a:p>
        </p:txBody>
      </p:sp>
      <p:sp>
        <p:nvSpPr>
          <p:cNvPr id="4" name="Textfeld 3">
            <a:extLst>
              <a:ext uri="{FF2B5EF4-FFF2-40B4-BE49-F238E27FC236}">
                <a16:creationId xmlns:a16="http://schemas.microsoft.com/office/drawing/2014/main" id="{F1DFBC3F-1C36-44E2-7F44-BAE40D35CDCD}"/>
              </a:ext>
            </a:extLst>
          </p:cNvPr>
          <p:cNvSpPr txBox="1"/>
          <p:nvPr/>
        </p:nvSpPr>
        <p:spPr>
          <a:xfrm>
            <a:off x="3045618" y="3620230"/>
            <a:ext cx="6100762" cy="369332"/>
          </a:xfrm>
          <a:prstGeom prst="rect">
            <a:avLst/>
          </a:prstGeom>
          <a:noFill/>
        </p:spPr>
        <p:txBody>
          <a:bodyPr wrap="square">
            <a:spAutoFit/>
          </a:bodyPr>
          <a:lstStyle/>
          <a:p>
            <a:pPr algn="ctr"/>
            <a:r>
              <a:rPr lang="de-DE" sz="1800" b="1" dirty="0">
                <a:solidFill>
                  <a:schemeClr val="bg1"/>
                </a:solidFill>
                <a:latin typeface="Futura LT Pro Book" panose="020B0502020204020303" pitchFamily="34" charset="77"/>
                <a:ea typeface="+mj-ea"/>
                <a:cs typeface="+mj-cs"/>
              </a:rPr>
              <a:t>Unser Leitsatz im Haus </a:t>
            </a:r>
            <a:endParaRPr lang="de-DE" dirty="0"/>
          </a:p>
        </p:txBody>
      </p:sp>
    </p:spTree>
    <p:extLst>
      <p:ext uri="{BB962C8B-B14F-4D97-AF65-F5344CB8AC3E}">
        <p14:creationId xmlns:p14="http://schemas.microsoft.com/office/powerpoint/2010/main" val="2105999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prstClr val="white"/>
              </a:solidFill>
            </a:endParaRPr>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B4C5FE"/>
                </a:solidFill>
                <a:latin typeface="Futura LT Pro Book" panose="020B0502020204020303" pitchFamily="34" charset="77"/>
              </a:rPr>
              <a:t>9.  Unsere Pädagogik</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31597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de-AT" sz="1400" dirty="0">
                <a:solidFill>
                  <a:srgbClr val="B4C5FE"/>
                </a:solidFill>
                <a:latin typeface="Futura LT Pro Book" panose="020B0502020204020303" pitchFamily="34" charset="77"/>
                <a:ea typeface="Times New Roman" panose="02020603050405020304" pitchFamily="18" charset="0"/>
                <a:cs typeface="Arial" panose="020B0604020202020204" pitchFamily="34" charset="0"/>
              </a:rPr>
              <a:t>Der bundesländerübergreifende Bildungsrahmenplan für elementare Bildungseinrichtungen dient uns als Richtlinie für unsere pädagogische Arbeit. Die darin enthaltenen Bildungsbereiche ermöglichen den Kindern ganzheitliche Bildungsprozesse, individuelles Lernen mit allen Sinnen und die Entwicklung sozial-emotionalen und kognitiven Fähigkeiten. In unserem Kindergarten beziehen wir alle Bereiche in unsere Arbeit mit ein und fördern dabei die Selbst-, Sozial- und Sachkompetenz der Kinder.</a:t>
            </a:r>
            <a:endParaRPr lang="de-AT" sz="1400" dirty="0">
              <a:solidFill>
                <a:srgbClr val="B4C5FE"/>
              </a:solidFill>
              <a:latin typeface="Futura LT Pro Book" panose="020B0502020204020303" pitchFamily="34" charset="77"/>
              <a:ea typeface="Times New Roman" panose="02020603050405020304" pitchFamily="18" charset="0"/>
            </a:endParaRPr>
          </a:p>
          <a:p>
            <a:pPr marL="0" indent="0" algn="just">
              <a:lnSpc>
                <a:spcPct val="150000"/>
              </a:lnSpc>
              <a:buFont typeface="Arial" panose="020B0604020202020204" pitchFamily="34" charset="0"/>
              <a:buNone/>
            </a:pPr>
            <a:r>
              <a:rPr lang="de-AT" sz="1400" dirty="0">
                <a:solidFill>
                  <a:srgbClr val="B4C5FE"/>
                </a:solidFill>
                <a:latin typeface="Futura LT Pro Book" panose="020B0502020204020303" pitchFamily="34" charset="77"/>
                <a:ea typeface="Times New Roman" panose="02020603050405020304" pitchFamily="18" charset="0"/>
                <a:cs typeface="Arial" panose="020B0604020202020204" pitchFamily="34" charset="0"/>
              </a:rPr>
              <a:t>Im Folgenden finden sich unsere jeweiligen Schwerpunkte und die praktische Umsetzung der Bildungsbereiche in unserer Einrichtung:</a:t>
            </a:r>
            <a:endParaRPr lang="de-AT" sz="1400" dirty="0">
              <a:solidFill>
                <a:srgbClr val="B4C5FE"/>
              </a:solidFill>
              <a:latin typeface="Futura LT Pro Book" panose="020B0502020204020303" pitchFamily="34" charset="77"/>
              <a:ea typeface="Times New Roman" panose="02020603050405020304" pitchFamily="18" charset="0"/>
            </a:endParaRPr>
          </a:p>
        </p:txBody>
      </p:sp>
    </p:spTree>
    <p:extLst>
      <p:ext uri="{BB962C8B-B14F-4D97-AF65-F5344CB8AC3E}">
        <p14:creationId xmlns:p14="http://schemas.microsoft.com/office/powerpoint/2010/main" val="3687736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9.1  Ethik und Gesellschaft</a:t>
            </a:r>
            <a:r>
              <a:rPr lang="de-AT" sz="2400" b="1" kern="0" dirty="0">
                <a:solidFill>
                  <a:srgbClr val="B4C5FE"/>
                </a:solidFill>
                <a:latin typeface="Futura LT Pro Book" panose="020B0502020204020303" pitchFamily="34" charset="77"/>
              </a:rPr>
              <a:t>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In diesem Bereich spielt die Würde und Wertigkeit eines jeden Menschen eine große Rolle. Wir legen großen Wert darauf, dass die Kinder schon von klein auf die Vielfalt kennenlernen und auf ein gemeinsames und soziales miteinander achten. Ziele sind, dass alle Menschen egal welcher Herkunft respektiert und toleriert werden, und dass die Kinder ohne Vorurteile auf andere zugehen und für ein soziales Miteinander sensibilisiert werden. In unserer Arbeit bieten wir zu diesem Bereich das „Generationen Projekt“ mit dem Altenwohnheim an, wo die Kinder durch persönlichen Begegnungen Offenheit für die Gesellschaft entwickeln. </a:t>
            </a:r>
            <a:b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b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Weiters sind unsere Portfoliomappen ein wichtiger Bestandteil, wo die Kinder die Möglichkeit haben durch aktives Mitarbeiten eine  Orientierung für eigenes Denken und Handeln zu entwickeln.</a:t>
            </a:r>
            <a:endParaRPr lang="de-AT" sz="1400" dirty="0">
              <a:solidFill>
                <a:srgbClr val="B4C5FE"/>
              </a:solidFill>
              <a:latin typeface="Futura LT Pro Book" panose="020B0502020204020303" pitchFamily="34" charset="77"/>
            </a:endParaRPr>
          </a:p>
        </p:txBody>
      </p:sp>
    </p:spTree>
    <p:extLst>
      <p:ext uri="{BB962C8B-B14F-4D97-AF65-F5344CB8AC3E}">
        <p14:creationId xmlns:p14="http://schemas.microsoft.com/office/powerpoint/2010/main" val="2363129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ADFE199-2E9A-BBB2-5E0D-AAD24ABDA4CF}"/>
              </a:ext>
            </a:extLst>
          </p:cNvPr>
          <p:cNvSpPr/>
          <p:nvPr/>
        </p:nvSpPr>
        <p:spPr>
          <a:xfrm>
            <a:off x="550863"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167930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9.2  Emotionen und soziale Beziehungen</a:t>
            </a:r>
            <a:r>
              <a:rPr lang="de-AT" sz="2400" b="1" kern="0" dirty="0">
                <a:solidFill>
                  <a:srgbClr val="B4C5FE"/>
                </a:solidFill>
                <a:latin typeface="Futura LT Pro Book" panose="020B0502020204020303" pitchFamily="34" charset="77"/>
              </a:rPr>
              <a:t>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1679308" y="1520825"/>
            <a:ext cx="631114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Kinder sind soziale Wesen und Beziehungen sind die Basis zum Lernen. Wir schaffen eine Umgebung in der Platz ist um Gefühle und Emotionen zum Ausdruck zu bringen und legen Wert darauf den Kindern eine bedürfnisorientierte Zuwendung zu geben. Dies erleben unsere Kinder täglich im Morgenkreis, wo sie die Chance haben über ihren Gefühlszustand zu sprechen. Wir sind uns unserer Vorbildwirkung bewusst und treten den Kindern wertschätzend gegenüber. Wir unterstützen die Kinder in ihrer eigenen Persönlichkeitsfindung und dass sie ein positives Selbstbild entwickeln. Die Kinder lernen mit anderen Menschen umzugehen, bewältigen Konflikte mit eigenen Lösungsstrategien und lernen sich zu behaupten. Wir sind unterstützend und begleitend stets an ihrer Seite! </a:t>
            </a:r>
            <a:b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br>
            <a:endParaRPr lang="de-AT" sz="1400" dirty="0">
              <a:solidFill>
                <a:srgbClr val="B4C5FE"/>
              </a:solidFill>
              <a:latin typeface="Futura LT Pro Book" panose="020B0502020204020303" pitchFamily="34" charset="77"/>
            </a:endParaRPr>
          </a:p>
        </p:txBody>
      </p:sp>
    </p:spTree>
    <p:extLst>
      <p:ext uri="{BB962C8B-B14F-4D97-AF65-F5344CB8AC3E}">
        <p14:creationId xmlns:p14="http://schemas.microsoft.com/office/powerpoint/2010/main" val="1695804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BE2CE8E-0BBA-5F18-9A15-A9B127A4CE24}"/>
              </a:ext>
            </a:extLst>
          </p:cNvPr>
          <p:cNvSpPr/>
          <p:nvPr/>
        </p:nvSpPr>
        <p:spPr>
          <a:xfrm>
            <a:off x="989775"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2118220"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9.3  Kommunikation und Sprache</a:t>
            </a:r>
            <a:r>
              <a:rPr lang="de-AT" sz="2400" b="1" kern="0" dirty="0">
                <a:solidFill>
                  <a:srgbClr val="B4C5FE"/>
                </a:solidFill>
                <a:latin typeface="Futura LT Pro Book" panose="020B0502020204020303" pitchFamily="34" charset="77"/>
              </a:rPr>
              <a:t>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2118220"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Sprache und Kommunikation ist ein Grundbaustein um sozial miteinander agieren zu können. Wir pflegen eine gewählte Umgangssprache und möchten für die Kinder stets ein Sprachvorbild sein! Der Wertschätzung gegenüber der Erst und Zweitsprache kommt ein besonderer Stellenwert zu. Wir bemühen uns das vorhandene Interesse der Kinder an Sprache und Kommunikation mit Spaß und Freude zu begleiten, um die Entwicklung der Sprachkompetenz zu unterstützen. Durch die Vielfalt der Sprache ist es uns ein großes Anliegen mit Bildmaterial zu arbeiten, um allen Kindern einen Zugang zum Mitmachen zu ermöglichen, auch ohne die gesprochene Sprache verstehen zu können!</a:t>
            </a:r>
            <a:endParaRPr lang="de-AT" sz="1400" dirty="0">
              <a:solidFill>
                <a:srgbClr val="B4C5FE"/>
              </a:solidFill>
              <a:latin typeface="Futura LT Pro Book" panose="020B0502020204020303" pitchFamily="34" charset="77"/>
            </a:endParaRPr>
          </a:p>
        </p:txBody>
      </p:sp>
    </p:spTree>
    <p:extLst>
      <p:ext uri="{BB962C8B-B14F-4D97-AF65-F5344CB8AC3E}">
        <p14:creationId xmlns:p14="http://schemas.microsoft.com/office/powerpoint/2010/main" val="4036818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5F33D5-BE1E-C9B0-9697-A98F7615933F}"/>
              </a:ext>
            </a:extLst>
          </p:cNvPr>
          <p:cNvSpPr/>
          <p:nvPr/>
        </p:nvSpPr>
        <p:spPr>
          <a:xfrm>
            <a:off x="1556703"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26851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9.4  Bewegung und Gesundheit</a:t>
            </a:r>
            <a:r>
              <a:rPr lang="de-AT" sz="2400" b="1" kern="0" dirty="0">
                <a:solidFill>
                  <a:srgbClr val="B4C5FE"/>
                </a:solidFill>
                <a:latin typeface="Futura LT Pro Book" panose="020B0502020204020303" pitchFamily="34" charset="77"/>
              </a:rPr>
              <a:t>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26851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Der Bildungsbereich umfasst den eigenen Körper und seine Wahrnehmung. Bewegung ist die wichtigste Handlungs- und Ausdrucksform eines Kindes und trägt zu einer gesunden Entwicklung bei. Deshalb bieten wir den Kindern genügend Möglichkeiten um ihren Bewegungsdrang ausleben zu können. Ob bei regelmäßigen Turntagen, kurzen Bewegungsauflockerungen zwischendurch oder Wandertagen haben die Kinder die Möglichkeit ihre motorischen Fähigkeiten zu entwickeln. </a:t>
            </a:r>
            <a:endParaRPr lang="de-DE" sz="1400" dirty="0">
              <a:solidFill>
                <a:srgbClr val="B4C5FE"/>
              </a:solidFill>
              <a:latin typeface="Futura LT Pro Book" panose="020B0502020204020303" pitchFamily="34" charset="77"/>
              <a:ea typeface="Calibri" panose="020F0502020204030204" pitchFamily="34" charset="0"/>
              <a:cs typeface="Leelawadee UI Semilight" panose="020B0604020202020204" pitchFamily="34" charset="0"/>
            </a:endParaRPr>
          </a:p>
          <a:p>
            <a:pPr marL="0" lv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Uns ist </a:t>
            </a:r>
            <a:r>
              <a:rPr lang="de-DE" sz="140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es wichtig, </a:t>
            </a: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dass die Kinder ein gesundes Körpergefühl entwickeln und sich selbst einschätzen können!</a:t>
            </a:r>
            <a:endParaRPr lang="de-AT" sz="1400" dirty="0">
              <a:solidFill>
                <a:srgbClr val="B4C5FE"/>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444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876"/>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7" y="1520824"/>
            <a:ext cx="6880883" cy="5076923"/>
          </a:xfrm>
        </p:spPr>
        <p:txBody>
          <a:bodyPr>
            <a:noAutofit/>
          </a:bodyPr>
          <a:lstStyle/>
          <a:p>
            <a:pPr marL="0" indent="0">
              <a:buNone/>
            </a:pPr>
            <a:r>
              <a:rPr lang="de-AT" sz="1200" b="1" dirty="0">
                <a:solidFill>
                  <a:schemeClr val="bg1"/>
                </a:solidFill>
                <a:latin typeface="Futura LT Pro Book" panose="020B0502020204020303" pitchFamily="34" charset="77"/>
              </a:rPr>
              <a:t>Liebe </a:t>
            </a:r>
            <a:r>
              <a:rPr lang="de-AT" sz="1200" b="1" dirty="0" err="1">
                <a:solidFill>
                  <a:schemeClr val="bg1"/>
                </a:solidFill>
                <a:latin typeface="Futura LT Pro Book" panose="020B0502020204020303" pitchFamily="34" charset="77"/>
              </a:rPr>
              <a:t>Schwazerinnen</a:t>
            </a:r>
            <a:r>
              <a:rPr lang="de-AT" sz="1200" b="1" dirty="0">
                <a:solidFill>
                  <a:schemeClr val="bg1"/>
                </a:solidFill>
                <a:latin typeface="Futura LT Pro Book" panose="020B0502020204020303" pitchFamily="34" charset="77"/>
              </a:rPr>
              <a:t> und Schwazer!</a:t>
            </a:r>
          </a:p>
          <a:p>
            <a:pPr marL="0" indent="0">
              <a:buNone/>
            </a:pPr>
            <a:r>
              <a:rPr lang="de-AT" sz="1200" dirty="0">
                <a:solidFill>
                  <a:schemeClr val="bg1"/>
                </a:solidFill>
                <a:latin typeface="Futura LT Pro Book" panose="020B0502020204020303" pitchFamily="34" charset="77"/>
              </a:rPr>
              <a:t>Die Kinderbildung hat in unserer Stadt einen hohen Stellenwert. In den bald sieben städtischen Kindergärten, -krippen und Horten leisten die </a:t>
            </a:r>
            <a:r>
              <a:rPr lang="de-AT" sz="1200" dirty="0" err="1">
                <a:solidFill>
                  <a:schemeClr val="bg1"/>
                </a:solidFill>
                <a:latin typeface="Futura LT Pro Book" panose="020B0502020204020303" pitchFamily="34" charset="77"/>
              </a:rPr>
              <a:t>Mitarbeiter:innen</a:t>
            </a:r>
            <a:r>
              <a:rPr lang="de-AT" sz="1200" dirty="0">
                <a:solidFill>
                  <a:schemeClr val="bg1"/>
                </a:solidFill>
                <a:latin typeface="Futura LT Pro Book" panose="020B0502020204020303" pitchFamily="34" charset="77"/>
              </a:rPr>
              <a:t> täglich eine wertvolle Arbeit auf höchstem Niveau, begleiten die Kinder in allen Belangen des Lebens und sind eine unersetzliche Stütze für unsere Familien.</a:t>
            </a:r>
          </a:p>
          <a:p>
            <a:pPr marL="0" indent="0">
              <a:buNone/>
            </a:pPr>
            <a:r>
              <a:rPr lang="de-AT" sz="1200" dirty="0">
                <a:solidFill>
                  <a:schemeClr val="bg1"/>
                </a:solidFill>
                <a:latin typeface="Futura LT Pro Book" panose="020B0502020204020303" pitchFamily="34" charset="77"/>
              </a:rPr>
              <a:t>Insgesamt bietet die Stadt Schwaz 450 Kinderbetreuungsplätze für ein- bis sechsjährige Kinder und fast 140 Plätze in den städtischen Horten für Volksschulkinder. Seit März 2023 ist der Kindergartenbesuch bis 13:00 Uhr kostenlos. Unser flexibel gestaltetes Bildungsangebot ermöglicht den Familien eine lückenlose Kinderbetreuung für Ein- bis Sechsjährige ab 06:30 Uhr früh bis 17:30 Uhr abends. Im Volksschulalter werden die Kinder an den Nachmittagen und in den Ferien in den Horten betreut. Mit der Eröffnung einer neuen Einrichtung in der Spornbergerstraße schließen wir die Betreuungslücke nördlich des Inns.</a:t>
            </a:r>
            <a:endParaRPr lang="de-AT" sz="1400" dirty="0">
              <a:solidFill>
                <a:schemeClr val="bg1"/>
              </a:solidFill>
              <a:latin typeface="Futura LT Pro Book" panose="020B0502020204020303" pitchFamily="34" charset="77"/>
            </a:endParaRPr>
          </a:p>
          <a:p>
            <a:pPr marL="0" indent="0">
              <a:buNone/>
            </a:pPr>
            <a:r>
              <a:rPr lang="de-AT" sz="1200" dirty="0">
                <a:solidFill>
                  <a:schemeClr val="bg1"/>
                </a:solidFill>
                <a:latin typeface="Futura LT Pro Book" panose="020B0502020204020303" pitchFamily="34" charset="77"/>
              </a:rPr>
              <a:t>Frühkindliche Betreuung, Bildung und Erziehung außer Haus ermöglichen eine Erwerbstätigkeit und fördert die soziale und kognitive Entwicklung aller Kinder, insbesondere von benachteiligten Kindern. Mir persönlich ist die Ausweitung, die flexible Gestaltung des Angebots und die Investition in die Qualität unserer Einrichtungen ein großes Anliegen. </a:t>
            </a:r>
          </a:p>
          <a:p>
            <a:pPr marL="0" indent="0">
              <a:buNone/>
            </a:pPr>
            <a:r>
              <a:rPr lang="de-AT" sz="1200" dirty="0">
                <a:solidFill>
                  <a:schemeClr val="bg1"/>
                </a:solidFill>
                <a:latin typeface="Futura LT Pro Book" panose="020B0502020204020303" pitchFamily="34" charset="77"/>
              </a:rPr>
              <a:t>Den </a:t>
            </a:r>
            <a:r>
              <a:rPr lang="de-AT" sz="1200" dirty="0" err="1">
                <a:solidFill>
                  <a:schemeClr val="bg1"/>
                </a:solidFill>
                <a:latin typeface="Futura LT Pro Book" panose="020B0502020204020303" pitchFamily="34" charset="77"/>
              </a:rPr>
              <a:t>Mitarbeiter:innen</a:t>
            </a:r>
            <a:r>
              <a:rPr lang="de-AT" sz="1200" dirty="0">
                <a:solidFill>
                  <a:schemeClr val="bg1"/>
                </a:solidFill>
                <a:latin typeface="Futura LT Pro Book" panose="020B0502020204020303" pitchFamily="34" charset="77"/>
              </a:rPr>
              <a:t> möchte ich an dieser Stelle für ihren Einsatz und ihr Engagement danken, die notwendigen Verbesserungen stets mitzutragen. Die Familien können sich darauf verlassen, dass in allen unseren Einrichtungen großartige Arbeit geleistet wird, stets im Sinne Ihrer Kinder.</a:t>
            </a:r>
          </a:p>
          <a:p>
            <a:pPr marL="0" marR="0" lvl="0" indent="0" algn="just" defTabSz="914400" rtl="0" eaLnBrk="0" fontAlgn="base" latinLnBrk="0" hangingPunct="0">
              <a:lnSpc>
                <a:spcPct val="110000"/>
              </a:lnSpc>
              <a:spcBef>
                <a:spcPts val="400"/>
              </a:spcBef>
              <a:spcAft>
                <a:spcPct val="0"/>
              </a:spcAft>
              <a:buClrTx/>
              <a:buSzTx/>
              <a:buFontTx/>
              <a:buNone/>
              <a:tabLst/>
            </a:pPr>
            <a:endParaRPr kumimoji="0" lang="de-DE" altLang="de-DE" sz="1300" b="0" i="0" u="none" strike="noStrike" cap="none" normalizeH="0" baseline="0" dirty="0">
              <a:ln>
                <a:noFill/>
              </a:ln>
              <a:solidFill>
                <a:schemeClr val="bg1"/>
              </a:solidFill>
              <a:effectLst/>
              <a:latin typeface="Futura LT Pro Book" panose="020B0502020204020303" pitchFamily="34" charset="77"/>
            </a:endParaRPr>
          </a:p>
        </p:txBody>
      </p:sp>
      <p:sp>
        <p:nvSpPr>
          <p:cNvPr id="4" name="Rechteck 3">
            <a:extLst>
              <a:ext uri="{FF2B5EF4-FFF2-40B4-BE49-F238E27FC236}">
                <a16:creationId xmlns:a16="http://schemas.microsoft.com/office/drawing/2014/main" id="{AB7F8579-F9F3-17BA-61DD-782DA04A7603}"/>
              </a:ext>
            </a:extLst>
          </p:cNvPr>
          <p:cNvSpPr/>
          <p:nvPr/>
        </p:nvSpPr>
        <p:spPr>
          <a:xfrm>
            <a:off x="10869665" y="-292608"/>
            <a:ext cx="2151391" cy="7479792"/>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el 1">
            <a:extLst>
              <a:ext uri="{FF2B5EF4-FFF2-40B4-BE49-F238E27FC236}">
                <a16:creationId xmlns:a16="http://schemas.microsoft.com/office/drawing/2014/main" id="{57F22675-60C1-40CC-8F3B-7A9ED63C45DE}"/>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AT" sz="2400" b="1" i="0" u="none" strike="noStrike" kern="0" cap="none" spc="0" normalizeH="0" baseline="0" noProof="0" dirty="0">
                <a:ln>
                  <a:noFill/>
                </a:ln>
                <a:solidFill>
                  <a:prstClr val="white"/>
                </a:solidFill>
                <a:effectLst/>
                <a:uLnTx/>
                <a:uFillTx/>
                <a:latin typeface="Futura LT Pro Book" panose="020B0502020204020303" pitchFamily="34" charset="77"/>
                <a:ea typeface="Times New Roman" panose="02020603050405020304" pitchFamily="18" charset="0"/>
                <a:cs typeface="+mj-cs"/>
              </a:rPr>
              <a:t>1.  Vorwort des Trägers</a:t>
            </a:r>
            <a:endParaRPr kumimoji="0" lang="de-DE" sz="2400" b="1" i="0" u="none" strike="noStrike" kern="1200" cap="none" spc="0" normalizeH="0" baseline="0" noProof="0" dirty="0">
              <a:ln>
                <a:noFill/>
              </a:ln>
              <a:solidFill>
                <a:prstClr val="white"/>
              </a:solidFill>
              <a:effectLst/>
              <a:uLnTx/>
              <a:uFillTx/>
              <a:latin typeface="Futura LT Pro Book" panose="020B0502020204020303" pitchFamily="34" charset="77"/>
              <a:ea typeface="+mj-ea"/>
              <a:cs typeface="+mj-cs"/>
            </a:endParaRPr>
          </a:p>
        </p:txBody>
      </p:sp>
      <p:sp>
        <p:nvSpPr>
          <p:cNvPr id="2" name="Oval 9">
            <a:extLst>
              <a:ext uri="{FF2B5EF4-FFF2-40B4-BE49-F238E27FC236}">
                <a16:creationId xmlns:a16="http://schemas.microsoft.com/office/drawing/2014/main" id="{54DE3A06-6D95-B709-ADB0-83A67B086C97}"/>
              </a:ext>
            </a:extLst>
          </p:cNvPr>
          <p:cNvSpPr/>
          <p:nvPr/>
        </p:nvSpPr>
        <p:spPr>
          <a:xfrm>
            <a:off x="7979087" y="729000"/>
            <a:ext cx="5400000" cy="540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fik 5" descr="Ein Bild, das Person, Menschliches Gesicht, Kleidung, Lächeln enthält.&#10;&#10;Automatisch generierte Beschreibung">
            <a:extLst>
              <a:ext uri="{FF2B5EF4-FFF2-40B4-BE49-F238E27FC236}">
                <a16:creationId xmlns:a16="http://schemas.microsoft.com/office/drawing/2014/main" id="{3F948BD2-05F4-B81E-EA40-EABA8C419058}"/>
              </a:ext>
            </a:extLst>
          </p:cNvPr>
          <p:cNvPicPr>
            <a:picLocks noChangeAspect="1"/>
          </p:cNvPicPr>
          <p:nvPr/>
        </p:nvPicPr>
        <p:blipFill rotWithShape="1">
          <a:blip r:embed="rId3"/>
          <a:srcRect l="11477" t="4139" r="4335" b="25990"/>
          <a:stretch/>
        </p:blipFill>
        <p:spPr>
          <a:xfrm>
            <a:off x="8283223" y="1033136"/>
            <a:ext cx="4791728" cy="4791728"/>
          </a:xfrm>
          <a:prstGeom prst="ellipse">
            <a:avLst/>
          </a:prstGeom>
        </p:spPr>
      </p:pic>
      <p:pic>
        <p:nvPicPr>
          <p:cNvPr id="7" name="Grafik 6" descr="Ein Bild, das Handschrift, Nacht enthält.&#10;&#10;Automatisch generierte Beschreibung">
            <a:extLst>
              <a:ext uri="{FF2B5EF4-FFF2-40B4-BE49-F238E27FC236}">
                <a16:creationId xmlns:a16="http://schemas.microsoft.com/office/drawing/2014/main" id="{AB4A9240-6812-8E54-A7A2-6098A471DB9E}"/>
              </a:ext>
            </a:extLst>
          </p:cNvPr>
          <p:cNvPicPr>
            <a:picLocks noChangeAspect="1"/>
          </p:cNvPicPr>
          <p:nvPr/>
        </p:nvPicPr>
        <p:blipFill>
          <a:blip r:embed="rId4"/>
          <a:stretch>
            <a:fillRect/>
          </a:stretch>
        </p:blipFill>
        <p:spPr>
          <a:xfrm>
            <a:off x="1252952" y="5333907"/>
            <a:ext cx="1419909" cy="981913"/>
          </a:xfrm>
          <a:prstGeom prst="rect">
            <a:avLst/>
          </a:prstGeom>
        </p:spPr>
      </p:pic>
      <p:sp>
        <p:nvSpPr>
          <p:cNvPr id="9" name="Textfeld 8">
            <a:extLst>
              <a:ext uri="{FF2B5EF4-FFF2-40B4-BE49-F238E27FC236}">
                <a16:creationId xmlns:a16="http://schemas.microsoft.com/office/drawing/2014/main" id="{970CD660-3EC5-3E6E-7D0F-1CAFC02EC39B}"/>
              </a:ext>
            </a:extLst>
          </p:cNvPr>
          <p:cNvSpPr txBox="1"/>
          <p:nvPr/>
        </p:nvSpPr>
        <p:spPr>
          <a:xfrm>
            <a:off x="1037492" y="6177320"/>
            <a:ext cx="2690446" cy="276999"/>
          </a:xfrm>
          <a:prstGeom prst="rect">
            <a:avLst/>
          </a:prstGeom>
          <a:noFill/>
        </p:spPr>
        <p:txBody>
          <a:bodyPr wrap="square" rtlCol="0">
            <a:spAutoFit/>
          </a:bodyPr>
          <a:lstStyle/>
          <a:p>
            <a:r>
              <a:rPr lang="de-AT" sz="1200" dirty="0">
                <a:solidFill>
                  <a:schemeClr val="bg1"/>
                </a:solidFill>
                <a:latin typeface="Futura LT Pro Book" panose="020B0502020204020303" pitchFamily="34" charset="77"/>
              </a:rPr>
              <a:t>Bürgermeisterin Victoria Weber, MSc</a:t>
            </a:r>
          </a:p>
        </p:txBody>
      </p:sp>
    </p:spTree>
    <p:extLst>
      <p:ext uri="{BB962C8B-B14F-4D97-AF65-F5344CB8AC3E}">
        <p14:creationId xmlns:p14="http://schemas.microsoft.com/office/powerpoint/2010/main" val="2894260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C9DC4A8-539C-4655-0557-B69C05D770F7}"/>
              </a:ext>
            </a:extLst>
          </p:cNvPr>
          <p:cNvSpPr/>
          <p:nvPr/>
        </p:nvSpPr>
        <p:spPr>
          <a:xfrm>
            <a:off x="2196783"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332522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9.5  Ästhetische Bildung und Gestaltung</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332522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In unserem Atelier haben die Kinder die Möglichkeit ihrer Kreativität freien Lauf zu lassen. Sie können ihre Ideen ausdrücken und die Kinder haben die Freiheit sich auszuprobieren und zu experimentieren. Durch vielfältiges Materialangebot können unterschiedliche Begabungen entdeckt werden, ob an der Malwand oder an der Werkbank. </a:t>
            </a:r>
          </a:p>
          <a:p>
            <a:pPr marL="0" lv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Um die Werke der Kinder zu schätzen und Anerkennung zu schenken hat bei uns jedes Kind eine eigene Sammelmappe wo die Kunstwerke über die gesamte Zeit aufbewahrt werden.</a:t>
            </a:r>
            <a:endParaRPr lang="de-AT" sz="1400" dirty="0">
              <a:solidFill>
                <a:srgbClr val="B4C5FE"/>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4659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EC10EAD-CB4F-4C04-A14E-FB7444199382}"/>
              </a:ext>
            </a:extLst>
          </p:cNvPr>
          <p:cNvSpPr/>
          <p:nvPr/>
        </p:nvSpPr>
        <p:spPr>
          <a:xfrm>
            <a:off x="3568383"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469682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9.6  Natur und Technik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469682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spcAft>
                <a:spcPts val="800"/>
              </a:spcAft>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Kinder sind neugierig und wollen forschen, erfinden, konstruieren und experimentieren. Sie möchten Antworten auf ihre Fragen und können durch Ausprobieren eigene Lösungswege finden. Wir möchten ihnen einen verantwortungsvollen Umgang mit der Natur beibringen, weshalb wir unsere Picknick- und Waldtage als wöchentlichen Fixpunkt verankert haben. Außerdem bieten wir unterschiedliche Projekte an wie unser Hochbeet, Pflanzen setzen, experimentieren und forschen. Unser Vorschulprogramm das Zahlenland bietet außerdem einen frühen Zugang zu mathematischem Denken. </a:t>
            </a:r>
            <a:endParaRPr lang="de-AT" sz="1400" dirty="0">
              <a:solidFill>
                <a:srgbClr val="B4C5FE"/>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1755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6C5F0"/>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chemeClr val="bg1"/>
                </a:solidFill>
                <a:latin typeface="Futura LT Pro Book" panose="020B0502020204020303" pitchFamily="34" charset="77"/>
              </a:rPr>
              <a:t>10.  Freispiel</a:t>
            </a:r>
            <a:endParaRPr lang="de-DE" sz="2400" b="1" dirty="0">
              <a:solidFill>
                <a:schemeClr val="bg1"/>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buNone/>
            </a:pP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Das Freispiel findet bei uns im Haus zu 2. Zeiten statt, einmal in der Früh während der Bringzeit bis </a:t>
            </a:r>
            <a:r>
              <a:rPr lang="de-DE" sz="1400" dirty="0" err="1">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ca</a:t>
            </a: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 9.30 Uhr und zu Mittag von </a:t>
            </a:r>
            <a:r>
              <a:rPr lang="de-DE" sz="1400" dirty="0" err="1">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ca</a:t>
            </a: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 11.00 Uhr bis zum Abholen. Wie das Wort schon sagt, dürfen die Kinder in dieser Zeit frei spielen und sich aussuchen was, wo und mit wem sie spielen möchten. Es gibt für die Kinder die Möglichkeit im Gruppenraum in unterschiedlichen Bereichen, wie zum Beispiel der Bauecke, der Puppenecke oder an den Tischen zu spielen. Teilweise wird der Gruppenraum erweitert, indem die Kinder</a:t>
            </a:r>
            <a:r>
              <a:rPr lang="de-DE" sz="1400" dirty="0">
                <a:solidFill>
                  <a:schemeClr val="bg1"/>
                </a:solidFill>
                <a:latin typeface="Futura LT Pro Book" panose="020B0502020204020303" pitchFamily="34" charset="77"/>
                <a:ea typeface="Calibri" panose="020F0502020204030204" pitchFamily="34" charset="0"/>
                <a:cs typeface="Leelawadee UI Semilight" panose="020B0604020202020204" pitchFamily="34" charset="0"/>
              </a:rPr>
              <a:t> das</a:t>
            </a: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 Atelier nutzen.  Dort können sie ihrer Kreativität freien Lauf lassen </a:t>
            </a:r>
            <a:r>
              <a:rPr lang="de-DE" sz="1400" dirty="0">
                <a:solidFill>
                  <a:schemeClr val="bg1"/>
                </a:solidFill>
                <a:latin typeface="Futura LT Pro Book" panose="020B0502020204020303" pitchFamily="34" charset="77"/>
                <a:ea typeface="Calibri" panose="020F0502020204030204" pitchFamily="34" charset="0"/>
                <a:cs typeface="Leelawadee UI Semilight" panose="020B0604020202020204" pitchFamily="34" charset="0"/>
              </a:rPr>
              <a:t>Weiters wird im Freispiel</a:t>
            </a: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 unser großer Gang genutzt. Dort können die Kinder ihrem Bewegungsdrang nachgehen und sich im Bällebad, beim Autofahren oder laufen austoben. Wer anschließend wieder zur Ruhe kommen möchte, findet im Teilungsraum den passenden Platz, denn dieser ist im Moment unser Ruhe- und Bücherraum. Um den Überblick nicht zu verlieren, müssen die Kinder in der Stammgruppe Bescheid geben, welchen Bereich sie nutzen wollen. </a:t>
            </a:r>
          </a:p>
          <a:p>
            <a:pPr marL="0" indent="0" algn="just">
              <a:lnSpc>
                <a:spcPct val="130000"/>
              </a:lnSpc>
              <a:buNone/>
            </a:pP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Im Freispiel ist es von besonderer Bedeutung, dass die Kinder ihre eigenen Bedürfnisse spüren und diesen nachgehen können. Dem freien Spiel wird eine große Bedeutung in der Entwicklung der Kinder zugeschrieben.  Durch freie Entscheidungen, die das Kind für sich trifft, wird das Selbstbewusstsein der Kinder gefördert und ihre Kreativität und Phantasie angeregt.  </a:t>
            </a:r>
            <a:endParaRPr lang="de-AT" sz="1400"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0" indent="0" algn="just">
              <a:lnSpc>
                <a:spcPct val="130000"/>
              </a:lnSpc>
              <a:buNone/>
            </a:pP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Die 2. Freispielzeit findet bei gutem Wetter auch im Garten statt.</a:t>
            </a:r>
            <a:endParaRPr lang="de-AT" sz="1400"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0311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BD8E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494278E-F8D8-D969-BFF8-5428D73CE892}"/>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spc="-70" dirty="0">
                <a:solidFill>
                  <a:srgbClr val="ABD8EE"/>
                </a:solidFill>
                <a:latin typeface="Futura LT Pro Book" panose="020B0502020204020303" pitchFamily="34" charset="77"/>
              </a:rPr>
              <a:t>11.  Transitionen – Gestaltung von Übergängen </a:t>
            </a:r>
            <a:endParaRPr lang="de-DE" sz="2400" b="1" spc="-70" dirty="0">
              <a:solidFill>
                <a:srgbClr val="ABD8E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buNone/>
            </a:pPr>
            <a:r>
              <a:rPr lang="de-AT" sz="1400" b="1" dirty="0">
                <a:solidFill>
                  <a:srgbClr val="ABD8EE"/>
                </a:solidFill>
                <a:effectLst/>
                <a:latin typeface="Futura LT Pro Book" panose="020B0502020204020303" pitchFamily="34" charset="77"/>
                <a:ea typeface="Calibri" panose="020F0502020204030204" pitchFamily="34" charset="0"/>
                <a:cs typeface="Times New Roman" panose="02020603050405020304" pitchFamily="18" charset="0"/>
              </a:rPr>
              <a:t>Eingewöhnung in die Kinderkrippe</a:t>
            </a:r>
            <a:endParaRPr lang="de-AT" sz="1400" b="1" dirty="0">
              <a:solidFill>
                <a:srgbClr val="ABD8EE"/>
              </a:solidFill>
              <a:latin typeface="Futura LT Pro Book" panose="020B0502020204020303" pitchFamily="34" charset="77"/>
              <a:ea typeface="Calibri" panose="020F0502020204030204" pitchFamily="34" charset="0"/>
              <a:cs typeface="Times New Roman" panose="02020603050405020304" pitchFamily="18" charset="0"/>
            </a:endParaRPr>
          </a:p>
          <a:p>
            <a:pPr marL="0" lvl="0" indent="0" algn="just">
              <a:lnSpc>
                <a:spcPct val="150000"/>
              </a:lnSpc>
              <a:buNone/>
            </a:pPr>
            <a:r>
              <a:rPr lang="de-AT" sz="1400" dirty="0">
                <a:solidFill>
                  <a:srgbClr val="ABD8EE"/>
                </a:solidFill>
                <a:effectLst/>
                <a:latin typeface="Futura LT Pro Book" panose="020B0502020204020303" pitchFamily="34" charset="77"/>
                <a:ea typeface="Calibri" panose="020F0502020204030204" pitchFamily="34" charset="0"/>
                <a:cs typeface="Times New Roman" panose="02020603050405020304" pitchFamily="18" charset="0"/>
              </a:rPr>
              <a:t>Die Eingewöhnung ist eine sensible Phase für das Kind sowie für die Eltern. Es ist wichtig dass die Krippe eng mit den Eltern zusammenarbeitet und regelmäßige Gespräche führt. Auch die Eltern müssen auf die Trennungsphase und den Ablauf der Eingewöhnung vorbereitet werden. Unsere Grundhaltung ist, dass die Eingewöhnung individuell an jedes Kind angepasst werden soll. Z.B.: wie lange bleibt die Bezugsperson im Raum, wann findet die erste Trennung statt, wie ist die Dauer der Trennungsphase etc. Diese Punkte sind entscheidend für eine gute und vor allem sichere Eingewöhnung und müssen deshalb immer auf das Kind</a:t>
            </a:r>
            <a:r>
              <a:rPr lang="de-AT" sz="1400" dirty="0">
                <a:solidFill>
                  <a:srgbClr val="ABD8EE"/>
                </a:solidFill>
                <a:latin typeface="Futura LT Pro Book" panose="020B0502020204020303" pitchFamily="34" charset="77"/>
                <a:ea typeface="Calibri" panose="020F0502020204030204" pitchFamily="34" charset="0"/>
                <a:cs typeface="Times New Roman" panose="02020603050405020304" pitchFamily="18" charset="0"/>
              </a:rPr>
              <a:t> und die</a:t>
            </a:r>
            <a:r>
              <a:rPr lang="de-AT" sz="1400" dirty="0">
                <a:solidFill>
                  <a:srgbClr val="ABD8EE"/>
                </a:solidFill>
                <a:effectLst/>
                <a:latin typeface="Futura LT Pro Book" panose="020B0502020204020303" pitchFamily="34" charset="77"/>
                <a:ea typeface="Calibri" panose="020F0502020204030204" pitchFamily="34" charset="0"/>
                <a:cs typeface="Times New Roman" panose="02020603050405020304" pitchFamily="18" charset="0"/>
              </a:rPr>
              <a:t> Bezugsperson individuell abgestimmt werden. Meistens ist die Eingewöhnung spätestens nach 3-4 Wochen abgeschlossen und die Kinder fühlen sich wohl und sicher bei uns und in der Krippe! </a:t>
            </a:r>
          </a:p>
        </p:txBody>
      </p:sp>
    </p:spTree>
    <p:extLst>
      <p:ext uri="{BB962C8B-B14F-4D97-AF65-F5344CB8AC3E}">
        <p14:creationId xmlns:p14="http://schemas.microsoft.com/office/powerpoint/2010/main" val="3801830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BD8E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1FE3EDA-B895-AB8D-A778-C6C32276F106}"/>
              </a:ext>
            </a:extLst>
          </p:cNvPr>
          <p:cNvSpPr/>
          <p:nvPr/>
        </p:nvSpPr>
        <p:spPr>
          <a:xfrm>
            <a:off x="7281228" y="1027905"/>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81F5D58-6117-6399-420D-DE248A580AAE}"/>
              </a:ext>
            </a:extLst>
          </p:cNvPr>
          <p:cNvSpPr txBox="1"/>
          <p:nvPr/>
        </p:nvSpPr>
        <p:spPr>
          <a:xfrm>
            <a:off x="8355807" y="3271837"/>
            <a:ext cx="3016141" cy="3169907"/>
          </a:xfrm>
          <a:prstGeom prst="rect">
            <a:avLst/>
          </a:prstGeom>
          <a:noFill/>
        </p:spPr>
        <p:txBody>
          <a:bodyPr wrap="square">
            <a:spAutoFit/>
          </a:bodyPr>
          <a:lstStyle/>
          <a:p>
            <a:pPr marL="0" lvl="0" indent="0" algn="just">
              <a:lnSpc>
                <a:spcPct val="120000"/>
              </a:lnSpc>
              <a:buNone/>
            </a:pPr>
            <a:r>
              <a:rPr lang="de-AT" sz="1400" b="1" dirty="0">
                <a:solidFill>
                  <a:srgbClr val="ABD8EE"/>
                </a:solidFill>
                <a:latin typeface="Futura LT Pro Book" panose="020B0502020204020303" pitchFamily="34" charset="77"/>
                <a:cs typeface="Times New Roman" panose="02020603050405020304" pitchFamily="18" charset="0"/>
              </a:rPr>
              <a:t>Zusammenarbeit </a:t>
            </a:r>
          </a:p>
          <a:p>
            <a:pPr marL="0" lvl="0" indent="0" algn="just">
              <a:lnSpc>
                <a:spcPct val="120000"/>
              </a:lnSpc>
              <a:buNone/>
            </a:pPr>
            <a:br>
              <a:rPr lang="de-AT" sz="1400" dirty="0">
                <a:solidFill>
                  <a:srgbClr val="ABD8EE"/>
                </a:solidFill>
                <a:latin typeface="Futura LT Pro Book" panose="020B0502020204020303" pitchFamily="34" charset="77"/>
                <a:cs typeface="Times New Roman" panose="02020603050405020304" pitchFamily="18" charset="0"/>
              </a:rPr>
            </a:br>
            <a:r>
              <a:rPr lang="de-AT" sz="1400" dirty="0">
                <a:solidFill>
                  <a:srgbClr val="ABD8EE"/>
                </a:solidFill>
                <a:latin typeface="Futura LT Pro Book" panose="020B0502020204020303" pitchFamily="34" charset="77"/>
                <a:cs typeface="Times New Roman" panose="02020603050405020304" pitchFamily="18" charset="0"/>
              </a:rPr>
              <a:t>Auch die Zusammenarbeit mit Netzwerkpartnern wie zum Beispiel Therapeuten, Sozialarbeiter oder Betreuer von der Kinder- und Jugendhilfe ist uns ein großes Anliegen. Gemeinsam können wir uns gut austauschen um die besten Rahmenbedingungen für jedes Kind zu schaffen!</a:t>
            </a:r>
          </a:p>
        </p:txBody>
      </p:sp>
      <p:sp>
        <p:nvSpPr>
          <p:cNvPr id="8" name="Titel 1">
            <a:extLst>
              <a:ext uri="{FF2B5EF4-FFF2-40B4-BE49-F238E27FC236}">
                <a16:creationId xmlns:a16="http://schemas.microsoft.com/office/drawing/2014/main" id="{EA849F85-5EAE-83BB-2448-DD7C2E22FC41}"/>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spc="-70" dirty="0">
                <a:solidFill>
                  <a:schemeClr val="bg1"/>
                </a:solidFill>
                <a:latin typeface="Futura LT Pro Book" panose="020B0502020204020303" pitchFamily="34" charset="77"/>
              </a:rPr>
              <a:t>11.  Transitionen – Gestaltung von Übergängen </a:t>
            </a:r>
            <a:endParaRPr lang="de-DE" sz="2400" b="1" spc="-70" dirty="0">
              <a:solidFill>
                <a:schemeClr val="bg1"/>
              </a:solidFill>
              <a:latin typeface="Futura LT Pro Book" panose="020B0502020204020303" pitchFamily="34" charset="77"/>
            </a:endParaRPr>
          </a:p>
        </p:txBody>
      </p:sp>
      <p:sp>
        <p:nvSpPr>
          <p:cNvPr id="9" name="Inhaltsplatzhalter 2">
            <a:extLst>
              <a:ext uri="{FF2B5EF4-FFF2-40B4-BE49-F238E27FC236}">
                <a16:creationId xmlns:a16="http://schemas.microsoft.com/office/drawing/2014/main" id="{FA2BAA0A-20CF-EED8-ADCA-6C5372A30DA8}"/>
              </a:ext>
            </a:extLst>
          </p:cNvPr>
          <p:cNvSpPr txBox="1">
            <a:spLocks/>
          </p:cNvSpPr>
          <p:nvPr/>
        </p:nvSpPr>
        <p:spPr>
          <a:xfrm>
            <a:off x="856348" y="1520825"/>
            <a:ext cx="622110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AT" sz="1400" b="1"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rPr>
              <a:t>Eintritt in den Kindergarten</a:t>
            </a:r>
            <a:endParaRPr lang="de-AT" sz="1400" b="1" u="sng" dirty="0">
              <a:solidFill>
                <a:schemeClr val="bg1"/>
              </a:solidFill>
              <a:latin typeface="Futura LT Pro Book" panose="020B0502020204020303" pitchFamily="34" charset="77"/>
              <a:ea typeface="Calibri" panose="020F0502020204030204" pitchFamily="34" charset="0"/>
              <a:cs typeface="Times New Roman" panose="02020603050405020304" pitchFamily="18" charset="0"/>
            </a:endParaRPr>
          </a:p>
          <a:p>
            <a:pPr marL="0" indent="0" algn="just">
              <a:lnSpc>
                <a:spcPct val="150000"/>
              </a:lnSpc>
              <a:buNone/>
            </a:pPr>
            <a:r>
              <a:rPr lang="de-AT" sz="1400"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rPr>
              <a:t>Beim Eintritt in den Kindergarten läuft es ähnlich ab wie die Eingewöhnung in der Krippe. Es ist wichtig, den Kindern eine liebevolle vorbereitete Umgebung zu schaffen &amp; einen guten Austausch mit den Eltern zu pflegen. Regelmäßige Tür- und Angelgespräche sind vor allem auch für die Eltern ein wichtiges Ritual. Wenn Krippenkinder in den Kindergarten wechseln braucht es meist keine Eingewöhnung mehr, denn die Kinder kennen bereits die Räume, das Personal und die Kinder. Somit ist ein fließender Übergang von der Krippe in den Kindergarten möglich. Anders ist das natürlich bei „neuen“ Kindern, dort ist es wichtig, die Kinder langsam an die Gruppe zu gewöhnen und auch in kleinen Schritten und kurzen Trennungsphasen den Kindern Sicherheit zu geben! </a:t>
            </a:r>
          </a:p>
        </p:txBody>
      </p:sp>
    </p:spTree>
    <p:extLst>
      <p:ext uri="{BB962C8B-B14F-4D97-AF65-F5344CB8AC3E}">
        <p14:creationId xmlns:p14="http://schemas.microsoft.com/office/powerpoint/2010/main" val="3391770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0D2DF"/>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chemeClr val="bg1"/>
                </a:solidFill>
                <a:latin typeface="Futura LT Pro Book" panose="020B0502020204020303" pitchFamily="34" charset="77"/>
              </a:rPr>
              <a:t>12.  Beobachtung, Dokumentation, Planung</a:t>
            </a:r>
            <a:endParaRPr lang="de-DE" sz="2400" b="1" dirty="0">
              <a:solidFill>
                <a:schemeClr val="bg1"/>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1007987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lnSpc>
                <a:spcPct val="130000"/>
              </a:lnSpc>
              <a:buFont typeface="Symbol" pitchFamily="2" charset="2"/>
              <a:buChar char=""/>
            </a:pPr>
            <a:r>
              <a:rPr lang="de-DE" sz="1400" b="1"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Beobachtung</a:t>
            </a:r>
          </a:p>
          <a:p>
            <a:pPr marL="0" lvl="0" indent="0" algn="just">
              <a:lnSpc>
                <a:spcPct val="130000"/>
              </a:lnSpc>
              <a:buNone/>
            </a:pP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Jedes Kind wird von uns 2x jährlich anhand eines vorgefertigten Beobachtungsbogen beobachtet. (Der Bogen ist von BADOK und es gibt für Kinderkrippe und Kindergarten einen unterschiedlichen). Natürlich beobachten wir das Kind auch im Alltagsgeschehen und notieren uns dazu wichtige Anhaltspunkte als zusätzliche Beobachtungsnotiz. 1x jährlich findet dann das Entwicklungsgespräch mit den Eltern statt wo wir bei einem gemeinsam vereinbarten Termin genügend Zeit finden, um über den Entwicklungsstand des Kindes zu sprechen und uns auszutauschen! </a:t>
            </a:r>
            <a:endParaRPr lang="de-AT" sz="1400"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342900" lvl="0" indent="-342900" algn="just">
              <a:lnSpc>
                <a:spcPct val="130000"/>
              </a:lnSpc>
              <a:buFont typeface="Symbol" pitchFamily="2" charset="2"/>
              <a:buChar char=""/>
            </a:pPr>
            <a:r>
              <a:rPr lang="de-DE" sz="1400" b="1"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Dokumentation &amp; Entwicklungsportfolio</a:t>
            </a:r>
          </a:p>
          <a:p>
            <a:pPr marL="0" lvl="0" indent="0" algn="just">
              <a:lnSpc>
                <a:spcPct val="130000"/>
              </a:lnSpc>
              <a:buNone/>
            </a:pPr>
            <a:r>
              <a:rPr lang="de-DE" sz="1400" b="1"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 </a:t>
            </a: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Zur Dokumentation unserer Beobachtungen führen wir eine Mappe wo wir von jedem Kind die Beobachtungen und Bögen sammeln, um diese den Eltern dann beim Entwicklungsgespräch auch vorlegen zu können. Zusätzlich haben wir seit kurzem das „Entwicklungsportfolio“ für jedes Kind in jeder Gruppe eingeführt. Das bedeutet, dass jedes Kind in der Gruppe einen Ordner hat, in dem besondere Entwicklungsschritte von uns oder auch gemeinsam mit dem Kind dokumentiert wird. Ein Beispiel: Das Kind schafft es jetzt selbständig sich die Schuhe anzuziehen, dann wird dieser Meilenstein fotografiert und mit dem Kind in seiner Mappe festgehalten. Dieses Portfolio begleitet die Kinder die ganze Zeit während sie im Anna Kindergarten sind &amp; wird jährlich erweitert. Dies bedarf auch für manche Gestaltungsblätter die Zusammenarbeit mit den Eltern</a:t>
            </a:r>
            <a:endParaRPr lang="de-AT" sz="1400"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7874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DD8D6"/>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6B810A2-BAC2-78DB-B8E6-6979FB1A1915}"/>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ADD8D6"/>
                </a:solidFill>
                <a:latin typeface="Futura LT Pro Book" panose="020B0502020204020303" pitchFamily="34" charset="77"/>
              </a:rPr>
              <a:t>13.  Inklusion</a:t>
            </a:r>
            <a:endParaRPr lang="de-DE" sz="2400" b="1" dirty="0">
              <a:solidFill>
                <a:srgbClr val="ADD8D6"/>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DE" sz="1400" b="1" dirty="0">
                <a:solidFill>
                  <a:srgbClr val="ADD8D6"/>
                </a:solidFill>
                <a:effectLst/>
                <a:latin typeface="Futura LT Pro Book" panose="020B0502020204020303" pitchFamily="34" charset="77"/>
                <a:ea typeface="Calibri" panose="020F0502020204030204" pitchFamily="34" charset="0"/>
                <a:cs typeface="Leelawadee UI Semilight" panose="020B0604020202020204" pitchFamily="34" charset="0"/>
              </a:rPr>
              <a:t>Leben heißt Vielfalt.</a:t>
            </a:r>
            <a:r>
              <a:rPr lang="de-DE" sz="1400" dirty="0">
                <a:solidFill>
                  <a:srgbClr val="ADD8D6"/>
                </a:solidFill>
                <a:effectLst/>
                <a:latin typeface="Futura LT Pro Book" panose="020B0502020204020303" pitchFamily="34" charset="77"/>
                <a:ea typeface="Calibri" panose="020F0502020204030204" pitchFamily="34" charset="0"/>
                <a:cs typeface="Leelawadee UI Semilight" panose="020B0604020202020204" pitchFamily="34" charset="0"/>
              </a:rPr>
              <a:t> </a:t>
            </a:r>
            <a:endParaRPr lang="de-DE" sz="1400" dirty="0">
              <a:solidFill>
                <a:srgbClr val="ADD8D6"/>
              </a:solidFill>
              <a:latin typeface="Futura LT Pro Book" panose="020B0502020204020303" pitchFamily="34" charset="77"/>
              <a:ea typeface="Calibri" panose="020F0502020204030204" pitchFamily="34" charset="0"/>
              <a:cs typeface="Leelawadee UI Semilight" panose="020B0604020202020204" pitchFamily="34" charset="0"/>
            </a:endParaRPr>
          </a:p>
          <a:p>
            <a:pPr marL="0" indent="0" algn="just">
              <a:lnSpc>
                <a:spcPct val="150000"/>
              </a:lnSpc>
              <a:buNone/>
            </a:pPr>
            <a:r>
              <a:rPr lang="de-DE" sz="1400" dirty="0">
                <a:solidFill>
                  <a:srgbClr val="ADD8D6"/>
                </a:solidFill>
                <a:effectLst/>
                <a:latin typeface="Futura LT Pro Book" panose="020B0502020204020303" pitchFamily="34" charset="77"/>
                <a:ea typeface="Calibri" panose="020F0502020204030204" pitchFamily="34" charset="0"/>
                <a:cs typeface="Leelawadee UI Semilight" panose="020B0604020202020204" pitchFamily="34" charset="0"/>
              </a:rPr>
              <a:t>Jeder Mensch hat Respekt und Anerkennung verdient. Egal ob groß oder klein, welche Hautfarbe oder welcher kulturelle oder soziale Hintergrund ein Mensch hat. Diese Chancengleichheit beginnt schon bei den ganz Kleinen und sollen die Kinder schon im Kindergarten lernen und entwickeln können, deshalb bieten wir den Kindern im Kindergarten den Raum, um ihre Persönlichkeit entfalten zu können.</a:t>
            </a:r>
            <a:endParaRPr lang="de-AT" sz="1400" dirty="0">
              <a:solidFill>
                <a:srgbClr val="ADD8D6"/>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0" indent="0" algn="just">
              <a:lnSpc>
                <a:spcPct val="150000"/>
              </a:lnSpc>
              <a:buNone/>
            </a:pPr>
            <a:r>
              <a:rPr lang="de-DE" sz="1400" dirty="0">
                <a:solidFill>
                  <a:srgbClr val="ADD8D6"/>
                </a:solidFill>
                <a:effectLst/>
                <a:latin typeface="Futura LT Pro Book" panose="020B0502020204020303" pitchFamily="34" charset="77"/>
                <a:ea typeface="Calibri" panose="020F0502020204030204" pitchFamily="34" charset="0"/>
                <a:cs typeface="Leelawadee UI Semilight" panose="020B0604020202020204" pitchFamily="34" charset="0"/>
              </a:rPr>
              <a:t>Jeder bringt unterschiedliche Erfahrungen mit sich und hat eine individuelle Lebensgeschichte. Deshalb legen wir Wert darauf, auf die unterschiedlichen Bedürfnisse der Kinder einzugehen.</a:t>
            </a:r>
            <a:r>
              <a:rPr lang="de-AT" sz="1400" dirty="0">
                <a:solidFill>
                  <a:srgbClr val="ADD8D6"/>
                </a:solidFill>
                <a:latin typeface="Futura LT Pro Book" panose="020B0502020204020303" pitchFamily="34" charset="77"/>
                <a:ea typeface="Calibri" panose="020F0502020204030204" pitchFamily="34" charset="0"/>
                <a:cs typeface="Times New Roman" panose="02020603050405020304" pitchFamily="18" charset="0"/>
              </a:rPr>
              <a:t> </a:t>
            </a:r>
            <a:r>
              <a:rPr lang="de-DE" sz="1400" dirty="0">
                <a:solidFill>
                  <a:srgbClr val="ADD8D6"/>
                </a:solidFill>
                <a:effectLst/>
                <a:latin typeface="Futura LT Pro Book" panose="020B0502020204020303" pitchFamily="34" charset="77"/>
                <a:ea typeface="Calibri" panose="020F0502020204030204" pitchFamily="34" charset="0"/>
                <a:cs typeface="Leelawadee UI Semilight" panose="020B0604020202020204" pitchFamily="34" charset="0"/>
              </a:rPr>
              <a:t>Welchen Stellenwert „das Kind“ für uns hat ist schön im Kapitel 6. „Unser Bild vom Kind“ erläutert!</a:t>
            </a:r>
            <a:endParaRPr lang="de-AT" sz="1400" dirty="0">
              <a:solidFill>
                <a:srgbClr val="ADD8D6"/>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4192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DE7D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020C5D8-8CD1-5877-77F2-9A0E65FE880F}"/>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ADE7D1"/>
                </a:solidFill>
                <a:latin typeface="Futura LT Pro Book" panose="020B0502020204020303" pitchFamily="34" charset="77"/>
              </a:rPr>
              <a:t>14.  Sprachförderung</a:t>
            </a:r>
            <a:endParaRPr lang="de-DE" sz="2400" b="1" dirty="0">
              <a:solidFill>
                <a:srgbClr val="ADE7D1"/>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AT" sz="1400" dirty="0">
                <a:solidFill>
                  <a:srgbClr val="ADE7D1"/>
                </a:solidFill>
                <a:effectLst/>
                <a:latin typeface="Futura LT Pro Book" panose="020B0502020204020303" pitchFamily="34" charset="77"/>
                <a:ea typeface="Calibri" panose="020F0502020204030204" pitchFamily="34" charset="0"/>
                <a:cs typeface="Times New Roman" panose="02020603050405020304" pitchFamily="18" charset="0"/>
              </a:rPr>
              <a:t>Da wir mit den Kindern den ganzen Tag über in Kontakt sind, passiert ganz viel Sprachförderung im Alltag! Dennoch bieten wir gezielt einmal in der Woche gruppenübergreifend, unser „Sprachförderprojekt“ für all jene Kinder mit nicht deutscher Muttersprache </a:t>
            </a:r>
            <a:r>
              <a:rPr lang="de-AT" sz="1400" dirty="0">
                <a:solidFill>
                  <a:srgbClr val="ADE7D1"/>
                </a:solidFill>
                <a:latin typeface="Futura LT Pro Book" panose="020B0502020204020303" pitchFamily="34" charset="77"/>
                <a:ea typeface="Calibri" panose="020F0502020204030204" pitchFamily="34" charset="0"/>
                <a:cs typeface="Times New Roman" panose="02020603050405020304" pitchFamily="18" charset="0"/>
              </a:rPr>
              <a:t>an</a:t>
            </a:r>
            <a:r>
              <a:rPr lang="de-AT" sz="1400" dirty="0">
                <a:solidFill>
                  <a:srgbClr val="ADE7D1"/>
                </a:solidFill>
                <a:effectLst/>
                <a:latin typeface="Futura LT Pro Book" panose="020B0502020204020303" pitchFamily="34" charset="77"/>
                <a:ea typeface="Calibri" panose="020F0502020204030204" pitchFamily="34" charset="0"/>
                <a:cs typeface="Times New Roman" panose="02020603050405020304" pitchFamily="18" charset="0"/>
              </a:rPr>
              <a:t>. Dabei werden anfangs hauptsächlich alltägliche Themen, wie Kleidung, Familie, Körper, etc. aufgegriffen. Der Fokus liegt darauf, den Kindern einen allgemeinen Grundwortschatz spielerisch näherzubringen. Im Anschluss findet dann das Projekt „Entenland 2“ statt. Dabei erhalten die Kinder einen ersten Eindruck in die Welt der Zahlen und Formen. Weiters wird die Selbstständigkeit und ein soziales Miteinander in der Gruppe angestrebt. Ständige Begleiter sind dabei  auch das Sprechen und Zuhören sowie die Musik und die Bewegung! </a:t>
            </a:r>
          </a:p>
        </p:txBody>
      </p:sp>
    </p:spTree>
    <p:extLst>
      <p:ext uri="{BB962C8B-B14F-4D97-AF65-F5344CB8AC3E}">
        <p14:creationId xmlns:p14="http://schemas.microsoft.com/office/powerpoint/2010/main" val="1427108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DD6B3"/>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D3E6BA3-37C9-A714-52C5-C358463A693F}"/>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ADD6B3"/>
                </a:solidFill>
                <a:latin typeface="Futura LT Pro Book" panose="020B0502020204020303" pitchFamily="34" charset="77"/>
              </a:rPr>
              <a:t>15.  Projekte </a:t>
            </a:r>
            <a:endParaRPr lang="de-DE" sz="2400" b="1" dirty="0">
              <a:solidFill>
                <a:srgbClr val="ADD6B3"/>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253331"/>
            <a:ext cx="744359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pPr>
            <a:r>
              <a:rPr lang="de-DE" sz="1400" b="1"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Skikurs   </a:t>
            </a: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                                                                                                         </a:t>
            </a:r>
            <a:endParaRPr lang="de-DE" sz="1400" dirty="0">
              <a:solidFill>
                <a:srgbClr val="ADD6B3"/>
              </a:solidFill>
              <a:latin typeface="Futura LT Pro Book" panose="020B0502020204020303" pitchFamily="34" charset="77"/>
              <a:ea typeface="Calibri" panose="020F0502020204030204" pitchFamily="34" charset="0"/>
              <a:cs typeface="Leelawadee UI Semilight" panose="020B0604020202020204" pitchFamily="34" charset="0"/>
            </a:endParaRPr>
          </a:p>
          <a:p>
            <a:pPr marL="0" lvl="0" indent="0" algn="just">
              <a:lnSpc>
                <a:spcPct val="100000"/>
              </a:lnSpc>
              <a:buNone/>
            </a:pP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Im Jänner bieten wir auf freiwilliger Basis für die Kindergartenkinder einen Skikurs an. Eine Woche lang üben die Kinder in Kooperation mit einer Skischule spielerisch das Skifahren. Die Organisation und der Transfer läuft über den Kindergarten. </a:t>
            </a:r>
            <a:endParaRPr lang="de-AT" sz="1400" dirty="0">
              <a:solidFill>
                <a:srgbClr val="ADD6B3"/>
              </a:solidFill>
              <a:latin typeface="Futura LT Pro Book" panose="020B0502020204020303" pitchFamily="34" charset="77"/>
              <a:ea typeface="Calibri" panose="020F0502020204030204" pitchFamily="34" charset="0"/>
              <a:cs typeface="Times New Roman" panose="02020603050405020304" pitchFamily="18" charset="0"/>
            </a:endParaRPr>
          </a:p>
          <a:p>
            <a:pPr marL="0" lvl="0" indent="0" algn="just">
              <a:lnSpc>
                <a:spcPct val="100000"/>
              </a:lnSpc>
              <a:buNone/>
            </a:pPr>
            <a:r>
              <a:rPr lang="de-DE" sz="1400" b="1" dirty="0">
                <a:solidFill>
                  <a:srgbClr val="ADD6B3"/>
                </a:solidFill>
                <a:latin typeface="Futura LT Pro Book" panose="020B0502020204020303" pitchFamily="34" charset="77"/>
                <a:ea typeface="Calibri" panose="020F0502020204030204" pitchFamily="34" charset="0"/>
                <a:cs typeface="Leelawadee UI Semilight" panose="020B0604020202020204" pitchFamily="34" charset="0"/>
              </a:rPr>
              <a:t>Schwimmkurs   </a:t>
            </a:r>
            <a:r>
              <a:rPr lang="de-DE" sz="1400" dirty="0">
                <a:solidFill>
                  <a:srgbClr val="ADD6B3"/>
                </a:solidFill>
                <a:latin typeface="Futura LT Pro Book" panose="020B0502020204020303" pitchFamily="34" charset="77"/>
                <a:ea typeface="Calibri" panose="020F0502020204030204" pitchFamily="34" charset="0"/>
                <a:cs typeface="Leelawadee UI Semilight" panose="020B0604020202020204" pitchFamily="34" charset="0"/>
              </a:rPr>
              <a:t>                                                                                          </a:t>
            </a:r>
          </a:p>
          <a:p>
            <a:pPr marL="0" lvl="0" indent="0" algn="just">
              <a:lnSpc>
                <a:spcPct val="100000"/>
              </a:lnSpc>
              <a:buNone/>
            </a:pP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Für die Kinder, welche im letzten Kindergartenjahr sind gibt es im Frühjahr einen Schwimmkurs. Die Organisation läuft über den Kindergarten, der Kurs wird von einer Schwimmschule durchgeführt und die Eltern melden ihr Kind zu einem geringen Selbstbehalt an.  </a:t>
            </a:r>
            <a:endParaRPr lang="de-AT" sz="1400" dirty="0">
              <a:solidFill>
                <a:srgbClr val="ADD6B3"/>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0" lvl="0" indent="0" algn="just">
              <a:lnSpc>
                <a:spcPct val="100000"/>
              </a:lnSpc>
              <a:buNone/>
            </a:pPr>
            <a:r>
              <a:rPr lang="de-DE" sz="1400" b="1"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Altenwohnheim</a:t>
            </a: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                                                                                          </a:t>
            </a:r>
          </a:p>
          <a:p>
            <a:pPr marL="0" lvl="0" indent="0" algn="just">
              <a:lnSpc>
                <a:spcPct val="100000"/>
              </a:lnSpc>
              <a:buNone/>
            </a:pP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Wir planen das ganze Jahr über immer wieder Aktivitäten mit dem Altenwohnheim </a:t>
            </a:r>
            <a:r>
              <a:rPr lang="de-DE" sz="1400" dirty="0" err="1">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Knappenanger</a:t>
            </a: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 Zum Beispiel kommen die Bewohner zu uns ins Haus und spielen mit den Kindern Spiele, basteln gemeinsam oder singen mit uns im Morgenkreis.</a:t>
            </a:r>
            <a:b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b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Je nach Jahreszeit wird auch gemeinsam Kekse gebacken, Adventlieder gesungen oder Feste gemeinsam gefeiert wie zum Beispiel das Erntedankfest oder zu Ostern.</a:t>
            </a:r>
          </a:p>
          <a:p>
            <a:pPr marL="0" lvl="0" indent="0" algn="just">
              <a:lnSpc>
                <a:spcPct val="100000"/>
              </a:lnSpc>
              <a:buNone/>
            </a:pPr>
            <a:r>
              <a:rPr lang="de-DE" sz="1400" b="1"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Bücherei                                                                                         </a:t>
            </a:r>
          </a:p>
          <a:p>
            <a:pPr marL="0" lvl="0" indent="0" algn="just">
              <a:lnSpc>
                <a:spcPct val="100000"/>
              </a:lnSpc>
              <a:buNone/>
            </a:pP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Wir besuchen regelmäßig die Stadtbücherei, wo wir uns tolle Bücher oder </a:t>
            </a:r>
            <a:r>
              <a:rPr lang="de-DE" sz="1400" dirty="0" err="1">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Tonie</a:t>
            </a: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 Box Figuren ausleihen dürfen</a:t>
            </a:r>
            <a:r>
              <a:rPr lang="de-DE" sz="1400" dirty="0">
                <a:solidFill>
                  <a:srgbClr val="ADD6B3"/>
                </a:solidFill>
                <a:latin typeface="Futura LT Pro Book" panose="020B0502020204020303" pitchFamily="34" charset="77"/>
                <a:ea typeface="Calibri" panose="020F0502020204030204" pitchFamily="34" charset="0"/>
                <a:cs typeface="Leelawadee UI Semilight" panose="020B0604020202020204" pitchFamily="34" charset="0"/>
              </a:rPr>
              <a:t>. Vorlesetermine werden gemeinsam mit dem Büchereiteam organisiert. </a:t>
            </a:r>
            <a:endParaRPr lang="de-AT" sz="1400" dirty="0">
              <a:solidFill>
                <a:srgbClr val="ADD6B3"/>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8127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DD6B3"/>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7F2B881-C7A4-4859-19A1-561F1FD62E11}"/>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ADD6B3"/>
                </a:solidFill>
                <a:latin typeface="Futura LT Pro Book" panose="020B0502020204020303" pitchFamily="34" charset="77"/>
              </a:rPr>
              <a:t>15.  Projekte </a:t>
            </a:r>
            <a:endParaRPr lang="de-DE" sz="2400" b="1" dirty="0">
              <a:solidFill>
                <a:srgbClr val="ADD6B3"/>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751955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14000"/>
              </a:lnSpc>
              <a:buNone/>
            </a:pPr>
            <a:r>
              <a:rPr lang="de-DE" sz="1400" b="1" dirty="0">
                <a:solidFill>
                  <a:srgbClr val="ADD6B3"/>
                </a:solidFill>
                <a:latin typeface="Futura LT Pro Book" panose="020B0502020204020303" pitchFamily="34" charset="77"/>
                <a:ea typeface="Calibri" panose="020F0502020204030204" pitchFamily="34" charset="0"/>
                <a:cs typeface="Leelawadee UI Semilight" panose="020B0604020202020204" pitchFamily="34" charset="0"/>
              </a:rPr>
              <a:t>Jause                                                                                                            </a:t>
            </a:r>
          </a:p>
          <a:p>
            <a:pPr marL="0" lvl="0" indent="0" algn="just">
              <a:lnSpc>
                <a:spcPct val="114000"/>
              </a:lnSpc>
              <a:buNone/>
            </a:pP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Bei uns im Haus wird die Jause für die Kinder am Vormittag täglich frisch gemeinsam mit den Kindern zubereitet. Wir legen Wert auf eine abwechslungsreche Jause: Butterbrote, Obst, Gemüsesticks mit Dip, Joghurt mit Müsli, Kakao, Gebackenes oder </a:t>
            </a:r>
            <a:r>
              <a:rPr lang="de-DE" sz="1400" dirty="0" err="1">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mancmal</a:t>
            </a: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 sogar Gekochtes steht auf dem Speiseplan. Die Kosten für die Jause übernehmen die Eltern mit 1€ pro konsumierte Mahlzeit. </a:t>
            </a:r>
          </a:p>
          <a:p>
            <a:pPr marL="0" lvl="0" indent="0" algn="just">
              <a:lnSpc>
                <a:spcPct val="114000"/>
              </a:lnSpc>
              <a:buNone/>
            </a:pPr>
            <a:r>
              <a:rPr lang="de-DE" sz="1400" b="1" kern="0" dirty="0">
                <a:solidFill>
                  <a:srgbClr val="ADD6B3"/>
                </a:solidFill>
                <a:latin typeface="Futura LT Pro Book" panose="020B0502020204020303" pitchFamily="34" charset="77"/>
                <a:ea typeface="Calibri" panose="020F0502020204030204" pitchFamily="34" charset="0"/>
                <a:cs typeface="Leelawadee UI Semilight" panose="020B0604020202020204" pitchFamily="34" charset="0"/>
              </a:rPr>
              <a:t>Zahlenland                                                                                                   </a:t>
            </a:r>
          </a:p>
          <a:p>
            <a:pPr marL="0" lvl="0" indent="0" algn="just">
              <a:lnSpc>
                <a:spcPct val="114000"/>
              </a:lnSpc>
              <a:buNone/>
            </a:pPr>
            <a:r>
              <a:rPr lang="de-AT" sz="1400" kern="0" dirty="0">
                <a:solidFill>
                  <a:srgbClr val="ADD6B3"/>
                </a:solidFill>
                <a:effectLst/>
                <a:latin typeface="Futura LT Pro Book" panose="020B0502020204020303" pitchFamily="34" charset="77"/>
                <a:ea typeface="Calibri" panose="020F0502020204030204" pitchFamily="34" charset="0"/>
                <a:cs typeface="Times New Roman" panose="02020603050405020304" pitchFamily="18" charset="0"/>
              </a:rPr>
              <a:t>Das Zahlenland dient als Einstieg der frühmathematischen Förderung und wird einmal in der Woche, gruppenübergreifend mit allen Kindern im letzten Kindergartenjahr durchgeführt. Ziel des Projektes ist es, Kindern bereits vor Schuleintritt grundlegende Erfahrungen mit Zahlen  zu ermöglichen. Im Fokus dabei liegt der Zahlenraum von 1 bis 10, die Zahlennachbarn richtig erkennen und benennen können, sowie Zuordnungsspiele mit Formen und Farben. Durch den Einsatz des „Zahlenteufels“, der im Zahlenland für ständiges Chaos sorgt, wird den Kindern aufgezeigt, dass auch Fehler zum Lernen dazugehören. Im Anschluss an die einzelnen Einheiten wird anhand von Arbeitsblättern das neu erworbene Wissen vertieft und wiederholt. Diese Arbeitsblätter werden im Laufe des Jahres gesammelt   und jedes Kind erhält zum Kindergartenabschluss seine eigene Zahlenmappe.</a:t>
            </a:r>
            <a:endParaRPr lang="de-AT" sz="1400" dirty="0">
              <a:solidFill>
                <a:srgbClr val="ADD6B3"/>
              </a:solidFill>
              <a:latin typeface="Futura LT Pro Book" panose="020B0502020204020303" pitchFamily="34" charset="77"/>
              <a:ea typeface="+mj-ea"/>
              <a:cs typeface="+mj-cs"/>
            </a:endParaRPr>
          </a:p>
        </p:txBody>
      </p:sp>
    </p:spTree>
    <p:extLst>
      <p:ext uri="{BB962C8B-B14F-4D97-AF65-F5344CB8AC3E}">
        <p14:creationId xmlns:p14="http://schemas.microsoft.com/office/powerpoint/2010/main" val="2911716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B7C"/>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1038416" y="-2999160"/>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646486" y="2429658"/>
            <a:ext cx="5896144" cy="2691411"/>
          </a:xfrm>
        </p:spPr>
        <p:txBody>
          <a:bodyPr>
            <a:noAutofit/>
          </a:bodyPr>
          <a:lstStyle/>
          <a:p>
            <a:pPr marL="0" lvl="0" indent="0" algn="just">
              <a:lnSpc>
                <a:spcPct val="120000"/>
              </a:lnSpc>
              <a:spcBef>
                <a:spcPts val="0"/>
              </a:spcBef>
              <a:buNone/>
              <a:tabLst>
                <a:tab pos="228600" algn="l"/>
              </a:tabLst>
            </a:pPr>
            <a:r>
              <a:rPr lang="de-DE" sz="1400" dirty="0">
                <a:solidFill>
                  <a:srgbClr val="FFBB7C"/>
                </a:solidFill>
                <a:latin typeface="Futura LT Pro Book" panose="020B0502020204020303" pitchFamily="34" charset="77"/>
              </a:rPr>
              <a:t>Unsere Einrichtung befindet sich im Gebäude vom Altenwohnheim „</a:t>
            </a:r>
            <a:r>
              <a:rPr lang="de-DE" sz="1400" dirty="0" err="1">
                <a:solidFill>
                  <a:srgbClr val="FFBB7C"/>
                </a:solidFill>
                <a:latin typeface="Futura LT Pro Book" panose="020B0502020204020303" pitchFamily="34" charset="77"/>
              </a:rPr>
              <a:t>Silberhoamat</a:t>
            </a:r>
            <a:r>
              <a:rPr lang="de-DE" sz="1400" dirty="0">
                <a:solidFill>
                  <a:srgbClr val="FFBB7C"/>
                </a:solidFill>
                <a:latin typeface="Futura LT Pro Book" panose="020B0502020204020303" pitchFamily="34" charset="77"/>
              </a:rPr>
              <a:t> </a:t>
            </a:r>
            <a:r>
              <a:rPr lang="de-DE" sz="1400" dirty="0" err="1">
                <a:solidFill>
                  <a:srgbClr val="FFBB7C"/>
                </a:solidFill>
                <a:latin typeface="Futura LT Pro Book" panose="020B0502020204020303" pitchFamily="34" charset="77"/>
              </a:rPr>
              <a:t>Knappenanger</a:t>
            </a:r>
            <a:r>
              <a:rPr lang="de-DE" sz="1400" dirty="0">
                <a:solidFill>
                  <a:srgbClr val="FFBB7C"/>
                </a:solidFill>
                <a:latin typeface="Futura LT Pro Book" panose="020B0502020204020303" pitchFamily="34" charset="77"/>
              </a:rPr>
              <a:t>“. Die Kinderbildungs- und Betreuungseinrichtung ist im Erdgeschoss des 2020 errichteten Zubaus untergebracht. </a:t>
            </a:r>
            <a:endParaRPr lang="de-AT" sz="1400" dirty="0">
              <a:solidFill>
                <a:srgbClr val="FFBB7C"/>
              </a:solidFill>
              <a:latin typeface="Futura LT Pro Book" panose="020B0502020204020303" pitchFamily="34" charset="77"/>
            </a:endParaRPr>
          </a:p>
          <a:p>
            <a:pPr marL="0" indent="0" algn="just">
              <a:lnSpc>
                <a:spcPct val="120000"/>
              </a:lnSpc>
              <a:spcBef>
                <a:spcPts val="0"/>
              </a:spcBef>
              <a:buNone/>
            </a:pPr>
            <a:r>
              <a:rPr lang="de-DE" sz="1400" dirty="0">
                <a:solidFill>
                  <a:srgbClr val="FFBB7C"/>
                </a:solidFill>
                <a:latin typeface="Futura LT Pro Book" panose="020B0502020204020303" pitchFamily="34" charset="77"/>
              </a:rPr>
              <a:t>Bereits bei der Planung und Bauausführung wurde der Grundgedanke, Generationen zusammen zu bringen,  berücksichtig. </a:t>
            </a:r>
          </a:p>
          <a:p>
            <a:pPr marL="0" indent="0" algn="just">
              <a:lnSpc>
                <a:spcPct val="120000"/>
              </a:lnSpc>
              <a:spcBef>
                <a:spcPts val="0"/>
              </a:spcBef>
              <a:buNone/>
            </a:pPr>
            <a:r>
              <a:rPr lang="de-DE" sz="1400" dirty="0">
                <a:solidFill>
                  <a:srgbClr val="FFBB7C"/>
                </a:solidFill>
                <a:latin typeface="Futura LT Pro Book" panose="020B0502020204020303" pitchFamily="34" charset="77"/>
              </a:rPr>
              <a:t>Unser Alltag ist von Begegnungen zwischen der jüngsten und ältesten Generation </a:t>
            </a:r>
            <a:r>
              <a:rPr lang="de-DE" sz="1400" dirty="0" err="1">
                <a:solidFill>
                  <a:srgbClr val="FFBB7C"/>
                </a:solidFill>
                <a:latin typeface="Futura LT Pro Book" panose="020B0502020204020303" pitchFamily="34" charset="77"/>
              </a:rPr>
              <a:t>Schwazerinnen</a:t>
            </a:r>
            <a:r>
              <a:rPr lang="de-DE" sz="1400" dirty="0">
                <a:solidFill>
                  <a:srgbClr val="FFBB7C"/>
                </a:solidFill>
                <a:latin typeface="Futura LT Pro Book" panose="020B0502020204020303" pitchFamily="34" charset="77"/>
              </a:rPr>
              <a:t> und </a:t>
            </a:r>
            <a:r>
              <a:rPr lang="de-DE" sz="1400" dirty="0" err="1">
                <a:solidFill>
                  <a:srgbClr val="FFBB7C"/>
                </a:solidFill>
                <a:latin typeface="Futura LT Pro Book" panose="020B0502020204020303" pitchFamily="34" charset="77"/>
              </a:rPr>
              <a:t>Schwazer</a:t>
            </a:r>
            <a:r>
              <a:rPr lang="de-DE" sz="1400" dirty="0">
                <a:solidFill>
                  <a:srgbClr val="FFBB7C"/>
                </a:solidFill>
                <a:latin typeface="Futura LT Pro Book" panose="020B0502020204020303" pitchFamily="34" charset="77"/>
              </a:rPr>
              <a:t> geprägt. </a:t>
            </a:r>
            <a:endParaRPr lang="de-AT" sz="1400" dirty="0">
              <a:solidFill>
                <a:srgbClr val="FFBB7C"/>
              </a:solidFill>
              <a:latin typeface="Futura LT Pro Book" panose="020B0502020204020303" pitchFamily="34" charset="77"/>
            </a:endParaRPr>
          </a:p>
        </p:txBody>
      </p:sp>
      <p:sp>
        <p:nvSpPr>
          <p:cNvPr id="4" name="Titel 1">
            <a:extLst>
              <a:ext uri="{FF2B5EF4-FFF2-40B4-BE49-F238E27FC236}">
                <a16:creationId xmlns:a16="http://schemas.microsoft.com/office/drawing/2014/main" id="{09A307A0-AB7A-8284-56F6-E624F3A9C01B}"/>
              </a:ext>
            </a:extLst>
          </p:cNvPr>
          <p:cNvSpPr txBox="1">
            <a:spLocks/>
          </p:cNvSpPr>
          <p:nvPr/>
        </p:nvSpPr>
        <p:spPr>
          <a:xfrm>
            <a:off x="841358" y="1477444"/>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BB7C"/>
                </a:solidFill>
                <a:latin typeface="Futura LT Pro Book" panose="020B0502020204020303" pitchFamily="34" charset="77"/>
              </a:rPr>
              <a:t>2.  Chronik / Geschichte des Hauses </a:t>
            </a:r>
            <a:endParaRPr lang="de-DE" sz="2400" b="1" dirty="0">
              <a:solidFill>
                <a:schemeClr val="bg1"/>
              </a:solidFill>
              <a:latin typeface="Futura LT Pro Book" panose="020B0502020204020303" pitchFamily="34" charset="77"/>
            </a:endParaRPr>
          </a:p>
        </p:txBody>
      </p:sp>
      <p:pic>
        <p:nvPicPr>
          <p:cNvPr id="2" name="Grafik 1">
            <a:extLst>
              <a:ext uri="{FF2B5EF4-FFF2-40B4-BE49-F238E27FC236}">
                <a16:creationId xmlns:a16="http://schemas.microsoft.com/office/drawing/2014/main" id="{9AB0F306-0D21-BA15-7D14-6918EDD3345A}"/>
              </a:ext>
            </a:extLst>
          </p:cNvPr>
          <p:cNvPicPr>
            <a:picLocks noChangeAspect="1"/>
          </p:cNvPicPr>
          <p:nvPr/>
        </p:nvPicPr>
        <p:blipFill rotWithShape="1">
          <a:blip r:embed="rId3"/>
          <a:srcRect l="857" t="826" r="33568" b="826"/>
          <a:stretch/>
        </p:blipFill>
        <p:spPr bwMode="auto">
          <a:xfrm>
            <a:off x="7126130" y="1179000"/>
            <a:ext cx="4500000" cy="4500000"/>
          </a:xfrm>
          <a:prstGeom prst="ellipse">
            <a:avLst/>
          </a:prstGeom>
          <a:noFill/>
          <a:ln>
            <a:noFill/>
          </a:ln>
        </p:spPr>
      </p:pic>
    </p:spTree>
    <p:extLst>
      <p:ext uri="{BB962C8B-B14F-4D97-AF65-F5344CB8AC3E}">
        <p14:creationId xmlns:p14="http://schemas.microsoft.com/office/powerpoint/2010/main" val="287660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513966"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4328603" y="1526170"/>
            <a:ext cx="6678168" cy="4649777"/>
          </a:xfrm>
        </p:spPr>
        <p:txBody>
          <a:bodyPr>
            <a:noAutofit/>
          </a:bodyPr>
          <a:lstStyle/>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Erhalter: </a:t>
            </a:r>
          </a:p>
          <a:p>
            <a:pPr marL="0" indent="0" algn="just">
              <a:lnSpc>
                <a:spcPct val="130000"/>
              </a:lnSpc>
              <a:spcBef>
                <a:spcPts val="0"/>
              </a:spcBef>
              <a:buNone/>
            </a:pPr>
            <a:r>
              <a:rPr lang="de-AT" sz="1400" b="1" dirty="0">
                <a:solidFill>
                  <a:srgbClr val="ED7D31"/>
                </a:solidFill>
                <a:latin typeface="Futura LT Pro Book" panose="020B0502020204020303" pitchFamily="34" charset="77"/>
                <a:ea typeface="Times New Roman" panose="02020603050405020304" pitchFamily="18" charset="0"/>
              </a:rPr>
              <a:t>Stadtgemeinde Schwaz</a:t>
            </a:r>
          </a:p>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Franz-Josef-Straße 2, 6130 Schwaz</a:t>
            </a:r>
          </a:p>
          <a:p>
            <a:pPr marL="0" indent="0" algn="just">
              <a:lnSpc>
                <a:spcPct val="130000"/>
              </a:lnSpc>
              <a:spcBef>
                <a:spcPts val="0"/>
              </a:spcBef>
              <a:buNone/>
              <a:tabLst>
                <a:tab pos="900430" algn="l"/>
              </a:tabLst>
            </a:pPr>
            <a:r>
              <a:rPr lang="de-AT" sz="1400" dirty="0">
                <a:solidFill>
                  <a:srgbClr val="ED7D31"/>
                </a:solidFill>
                <a:latin typeface="Futura LT Pro Book" panose="020B0502020204020303" pitchFamily="34" charset="77"/>
                <a:ea typeface="Times New Roman" panose="02020603050405020304" pitchFamily="18" charset="0"/>
              </a:rPr>
              <a:t>Tel.:	05242/6960</a:t>
            </a:r>
          </a:p>
          <a:p>
            <a:pPr marL="0" indent="0" algn="just">
              <a:lnSpc>
                <a:spcPct val="130000"/>
              </a:lnSpc>
              <a:spcBef>
                <a:spcPts val="0"/>
              </a:spcBef>
              <a:buNone/>
            </a:pPr>
            <a:r>
              <a:rPr lang="de-AT" sz="1400" dirty="0" err="1">
                <a:solidFill>
                  <a:srgbClr val="ED7D31"/>
                </a:solidFill>
                <a:latin typeface="Futura LT Pro Book" panose="020B0502020204020303" pitchFamily="34" charset="77"/>
                <a:ea typeface="Times New Roman" panose="02020603050405020304" pitchFamily="18" charset="0"/>
              </a:rPr>
              <a:t>E-mail</a:t>
            </a:r>
            <a:r>
              <a:rPr lang="de-AT" sz="1400" dirty="0">
                <a:solidFill>
                  <a:srgbClr val="ED7D31"/>
                </a:solidFill>
                <a:latin typeface="Futura LT Pro Book" panose="020B0502020204020303" pitchFamily="34" charset="77"/>
                <a:ea typeface="Times New Roman" panose="02020603050405020304" pitchFamily="18" charset="0"/>
              </a:rPr>
              <a:t>:	</a:t>
            </a:r>
            <a:r>
              <a:rPr lang="de-AT" sz="1400" u="sng" dirty="0">
                <a:solidFill>
                  <a:srgbClr val="ED7D31"/>
                </a:solidFill>
                <a:latin typeface="Futura LT Pro Book" panose="020B0502020204020303" pitchFamily="34" charset="77"/>
                <a:ea typeface="Times New Roman" panose="02020603050405020304" pitchFamily="18" charset="0"/>
                <a:hlinkClick r:id="rId3">
                  <a:extLst>
                    <a:ext uri="{A12FA001-AC4F-418D-AE19-62706E023703}">
                      <ahyp:hlinkClr xmlns:ahyp="http://schemas.microsoft.com/office/drawing/2018/hyperlinkcolor" val="tx"/>
                    </a:ext>
                  </a:extLst>
                </a:hlinkClick>
              </a:rPr>
              <a:t>stadtamt@schwaz.at</a:t>
            </a: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Internet:	</a:t>
            </a:r>
            <a:r>
              <a:rPr lang="de-AT" sz="1400" u="sng" dirty="0">
                <a:solidFill>
                  <a:srgbClr val="ED7D31"/>
                </a:solidFill>
                <a:latin typeface="Futura LT Pro Book" panose="020B0502020204020303" pitchFamily="34" charset="77"/>
                <a:ea typeface="Times New Roman" panose="02020603050405020304" pitchFamily="18" charset="0"/>
                <a:hlinkClick r:id="rId4">
                  <a:extLst>
                    <a:ext uri="{A12FA001-AC4F-418D-AE19-62706E023703}">
                      <ahyp:hlinkClr xmlns:ahyp="http://schemas.microsoft.com/office/drawing/2018/hyperlinkcolor" val="tx"/>
                    </a:ext>
                  </a:extLst>
                </a:hlinkClick>
              </a:rPr>
              <a:t>www.schwaz.at</a:t>
            </a: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nSpc>
                <a:spcPct val="130000"/>
              </a:lnSpc>
              <a:spcBef>
                <a:spcPts val="0"/>
              </a:spcBef>
              <a:buNone/>
            </a:pPr>
            <a:endParaRPr lang="de-DE" sz="1400" dirty="0">
              <a:solidFill>
                <a:srgbClr val="ED7D31"/>
              </a:solidFill>
              <a:latin typeface="Futura LT Pro Book" panose="020B0502020204020303" pitchFamily="34" charset="77"/>
            </a:endParaRPr>
          </a:p>
          <a:p>
            <a:pPr marL="0" indent="0">
              <a:lnSpc>
                <a:spcPct val="130000"/>
              </a:lnSpc>
              <a:spcBef>
                <a:spcPts val="0"/>
              </a:spcBef>
              <a:buNone/>
            </a:pPr>
            <a:endParaRPr lang="de-DE" sz="1400" dirty="0">
              <a:solidFill>
                <a:srgbClr val="ED7D31"/>
              </a:solidFill>
              <a:latin typeface="Futura LT Pro Book" panose="020B0502020204020303" pitchFamily="34" charset="77"/>
            </a:endParaRPr>
          </a:p>
          <a:p>
            <a:pPr marL="0" indent="0">
              <a:lnSpc>
                <a:spcPct val="130000"/>
              </a:lnSpc>
              <a:spcBef>
                <a:spcPts val="0"/>
              </a:spcBef>
              <a:buNone/>
            </a:pPr>
            <a:r>
              <a:rPr lang="de-DE" sz="1400" dirty="0">
                <a:solidFill>
                  <a:srgbClr val="ED7D31"/>
                </a:solidFill>
                <a:latin typeface="Futura LT Pro Book" panose="020B0502020204020303" pitchFamily="34" charset="77"/>
              </a:rPr>
              <a:t>Bürgermeisterin: 		Victoria Weber, MSc </a:t>
            </a:r>
          </a:p>
          <a:p>
            <a:pPr marL="0" indent="0">
              <a:lnSpc>
                <a:spcPct val="130000"/>
              </a:lnSpc>
              <a:spcBef>
                <a:spcPts val="0"/>
              </a:spcBef>
              <a:buNone/>
            </a:pPr>
            <a:r>
              <a:rPr lang="de-DE" sz="1400" dirty="0">
                <a:solidFill>
                  <a:srgbClr val="ED7D31"/>
                </a:solidFill>
                <a:latin typeface="Futura LT Pro Book" panose="020B0502020204020303" pitchFamily="34" charset="77"/>
              </a:rPr>
              <a:t>Amtsleiter: 			Mag. Christoph Holzer</a:t>
            </a:r>
          </a:p>
          <a:p>
            <a:pPr marL="0" indent="0">
              <a:lnSpc>
                <a:spcPct val="130000"/>
              </a:lnSpc>
              <a:spcBef>
                <a:spcPts val="0"/>
              </a:spcBef>
              <a:buNone/>
            </a:pPr>
            <a:r>
              <a:rPr lang="de-DE" sz="1400" dirty="0">
                <a:solidFill>
                  <a:srgbClr val="ED7D31"/>
                </a:solidFill>
                <a:latin typeface="Futura LT Pro Book" panose="020B0502020204020303" pitchFamily="34" charset="77"/>
              </a:rPr>
              <a:t>Koordination Elementarbildung: 	Kathrin </a:t>
            </a:r>
            <a:r>
              <a:rPr lang="de-DE" sz="1400" dirty="0" err="1">
                <a:solidFill>
                  <a:srgbClr val="ED7D31"/>
                </a:solidFill>
                <a:latin typeface="Futura LT Pro Book" panose="020B0502020204020303" pitchFamily="34" charset="77"/>
              </a:rPr>
              <a:t>Danler</a:t>
            </a:r>
            <a:r>
              <a:rPr lang="de-DE" sz="1400" dirty="0">
                <a:solidFill>
                  <a:srgbClr val="ED7D31"/>
                </a:solidFill>
                <a:latin typeface="Futura LT Pro Book" panose="020B0502020204020303" pitchFamily="34" charset="77"/>
              </a:rPr>
              <a:t> </a:t>
            </a:r>
          </a:p>
        </p:txBody>
      </p:sp>
      <p:sp>
        <p:nvSpPr>
          <p:cNvPr id="4" name="Titel 1">
            <a:extLst>
              <a:ext uri="{FF2B5EF4-FFF2-40B4-BE49-F238E27FC236}">
                <a16:creationId xmlns:a16="http://schemas.microsoft.com/office/drawing/2014/main" id="{35C7EC9B-B002-47BD-86C8-613D8EFB90FE}"/>
              </a:ext>
            </a:extLst>
          </p:cNvPr>
          <p:cNvSpPr txBox="1">
            <a:spLocks/>
          </p:cNvSpPr>
          <p:nvPr/>
        </p:nvSpPr>
        <p:spPr>
          <a:xfrm>
            <a:off x="4328603"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ED7D31"/>
                </a:solidFill>
                <a:latin typeface="Futura LT Pro Book" panose="020B0502020204020303" pitchFamily="34" charset="77"/>
              </a:rPr>
              <a:t>3.  Struktur</a:t>
            </a:r>
            <a:endParaRPr lang="de-DE" sz="2400" b="1" dirty="0">
              <a:solidFill>
                <a:srgbClr val="ED7D31"/>
              </a:solidFill>
              <a:latin typeface="Futura LT Pro Book" panose="020B0502020204020303" pitchFamily="34" charset="77"/>
            </a:endParaRPr>
          </a:p>
        </p:txBody>
      </p:sp>
    </p:spTree>
    <p:extLst>
      <p:ext uri="{BB962C8B-B14F-4D97-AF65-F5344CB8AC3E}">
        <p14:creationId xmlns:p14="http://schemas.microsoft.com/office/powerpoint/2010/main" val="2213923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513966"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4328603" y="1526170"/>
            <a:ext cx="6678168" cy="4649777"/>
          </a:xfrm>
        </p:spPr>
        <p:txBody>
          <a:bodyPr>
            <a:noAutofit/>
          </a:bodyPr>
          <a:lstStyle/>
          <a:p>
            <a:pPr marL="0" indent="0">
              <a:lnSpc>
                <a:spcPct val="130000"/>
              </a:lnSpc>
              <a:spcBef>
                <a:spcPts val="0"/>
              </a:spcBef>
              <a:buNone/>
            </a:pPr>
            <a:r>
              <a:rPr lang="de-DE" sz="1400" b="1" dirty="0">
                <a:solidFill>
                  <a:srgbClr val="ED7D31"/>
                </a:solidFill>
                <a:latin typeface="Futura LT Pro Book" panose="020B0502020204020303" pitchFamily="34" charset="77"/>
              </a:rPr>
              <a:t>ANNA Kindergarten und Kinderkrippe </a:t>
            </a:r>
          </a:p>
          <a:p>
            <a:pPr marL="0" indent="0">
              <a:lnSpc>
                <a:spcPct val="130000"/>
              </a:lnSpc>
              <a:spcBef>
                <a:spcPts val="0"/>
              </a:spcBef>
              <a:buNone/>
            </a:pPr>
            <a:r>
              <a:rPr lang="de-DE" sz="1400" dirty="0" err="1">
                <a:solidFill>
                  <a:srgbClr val="ED7D31"/>
                </a:solidFill>
                <a:latin typeface="Futura LT Pro Book" panose="020B0502020204020303" pitchFamily="34" charset="77"/>
                <a:ea typeface="Times New Roman" panose="02020603050405020304" pitchFamily="18" charset="0"/>
              </a:rPr>
              <a:t>Pennerfeld</a:t>
            </a:r>
            <a:r>
              <a:rPr lang="de-DE" sz="1400" dirty="0">
                <a:solidFill>
                  <a:srgbClr val="ED7D31"/>
                </a:solidFill>
                <a:latin typeface="Futura LT Pro Book" panose="020B0502020204020303" pitchFamily="34" charset="77"/>
                <a:ea typeface="Times New Roman" panose="02020603050405020304" pitchFamily="18" charset="0"/>
              </a:rPr>
              <a:t> 17a, 6130 Schwaz  </a:t>
            </a: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nSpc>
                <a:spcPct val="130000"/>
              </a:lnSpc>
              <a:spcBef>
                <a:spcPts val="0"/>
              </a:spcBef>
              <a:buNone/>
            </a:pPr>
            <a:r>
              <a:rPr lang="de-DE" sz="1400" dirty="0">
                <a:solidFill>
                  <a:srgbClr val="ED7D31"/>
                </a:solidFill>
                <a:latin typeface="Futura LT Pro Book" panose="020B0502020204020303" pitchFamily="34" charset="77"/>
                <a:ea typeface="Times New Roman" panose="02020603050405020304" pitchFamily="18" charset="0"/>
              </a:rPr>
              <a:t>Telefon:	0676/83697375 oder 05242 6901555</a:t>
            </a:r>
            <a:br>
              <a:rPr lang="de-DE" sz="1400" dirty="0">
                <a:solidFill>
                  <a:srgbClr val="ED7D31"/>
                </a:solidFill>
                <a:latin typeface="Futura LT Pro Book" panose="020B0502020204020303" pitchFamily="34" charset="77"/>
                <a:ea typeface="Times New Roman" panose="02020603050405020304" pitchFamily="18" charset="0"/>
              </a:rPr>
            </a:br>
            <a:r>
              <a:rPr lang="de-DE" sz="1400" dirty="0">
                <a:solidFill>
                  <a:srgbClr val="ED7D31"/>
                </a:solidFill>
                <a:latin typeface="Futura LT Pro Book" panose="020B0502020204020303" pitchFamily="34" charset="77"/>
                <a:ea typeface="Times New Roman" panose="02020603050405020304" pitchFamily="18" charset="0"/>
              </a:rPr>
              <a:t>E-Mail:	 </a:t>
            </a:r>
            <a:r>
              <a:rPr lang="de-DE" sz="1400" dirty="0">
                <a:solidFill>
                  <a:srgbClr val="ED7D31"/>
                </a:solidFill>
                <a:latin typeface="Futura LT Pro Book" panose="020B0502020204020303" pitchFamily="34" charset="77"/>
                <a:ea typeface="Times New Roman" panose="02020603050405020304" pitchFamily="18" charset="0"/>
                <a:hlinkClick r:id="rId3">
                  <a:extLst>
                    <a:ext uri="{A12FA001-AC4F-418D-AE19-62706E023703}">
                      <ahyp:hlinkClr xmlns:ahyp="http://schemas.microsoft.com/office/drawing/2018/hyperlinkcolor" val="tx"/>
                    </a:ext>
                  </a:extLst>
                </a:hlinkClick>
              </a:rPr>
              <a:t>annakg@schwaz.net</a:t>
            </a:r>
            <a:r>
              <a:rPr lang="de-DE" sz="1400" dirty="0">
                <a:solidFill>
                  <a:srgbClr val="ED7D31"/>
                </a:solidFill>
                <a:latin typeface="Futura LT Pro Book" panose="020B0502020204020303" pitchFamily="34" charset="77"/>
                <a:ea typeface="Times New Roman" panose="02020603050405020304" pitchFamily="18" charset="0"/>
              </a:rPr>
              <a:t> </a:t>
            </a: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nSpc>
                <a:spcPct val="130000"/>
              </a:lnSpc>
              <a:spcBef>
                <a:spcPts val="0"/>
              </a:spcBef>
              <a:buNone/>
            </a:pPr>
            <a:r>
              <a:rPr lang="de-AT" sz="1400" dirty="0">
                <a:solidFill>
                  <a:srgbClr val="ED7D31"/>
                </a:solidFill>
                <a:latin typeface="Futura LT Pro Book" panose="020B0502020204020303" pitchFamily="34" charset="77"/>
              </a:rPr>
              <a:t>Leitung:	Nina Neururer</a:t>
            </a:r>
            <a:br>
              <a:rPr lang="de-AT" sz="1400" dirty="0">
                <a:solidFill>
                  <a:srgbClr val="ED7D31"/>
                </a:solidFill>
                <a:latin typeface="Futura LT Pro Book" panose="020B0502020204020303" pitchFamily="34" charset="77"/>
              </a:rPr>
            </a:br>
            <a:endParaRPr lang="de-AT" sz="1400" dirty="0">
              <a:solidFill>
                <a:srgbClr val="ED7D31"/>
              </a:solidFill>
              <a:latin typeface="Futura LT Pro Book" panose="020B0502020204020303" pitchFamily="34" charset="77"/>
            </a:endParaRPr>
          </a:p>
          <a:p>
            <a:pPr marL="0" indent="0">
              <a:lnSpc>
                <a:spcPct val="130000"/>
              </a:lnSpc>
              <a:spcBef>
                <a:spcPts val="0"/>
              </a:spcBef>
              <a:buNone/>
            </a:pPr>
            <a:endParaRPr lang="de-AT" sz="1400" dirty="0">
              <a:solidFill>
                <a:srgbClr val="ED7D31"/>
              </a:solidFill>
              <a:latin typeface="Futura LT Pro Book" panose="020B0502020204020303" pitchFamily="34" charset="77"/>
            </a:endParaRPr>
          </a:p>
          <a:p>
            <a:pPr marL="0" indent="0">
              <a:lnSpc>
                <a:spcPct val="130000"/>
              </a:lnSpc>
              <a:spcBef>
                <a:spcPts val="0"/>
              </a:spcBef>
              <a:buNone/>
            </a:pPr>
            <a:r>
              <a:rPr lang="de-DE" sz="1400" dirty="0">
                <a:solidFill>
                  <a:srgbClr val="ED7D31"/>
                </a:solidFill>
                <a:latin typeface="Futura LT Pro Book" panose="020B0502020204020303" pitchFamily="34" charset="77"/>
              </a:rPr>
              <a:t>1 Kinderkrippengruppe mit 12 Kindern pro Tag zwischen 1-3 Jahren </a:t>
            </a:r>
          </a:p>
          <a:p>
            <a:pPr marL="0" indent="0">
              <a:lnSpc>
                <a:spcPct val="130000"/>
              </a:lnSpc>
              <a:spcBef>
                <a:spcPts val="0"/>
              </a:spcBef>
              <a:buNone/>
            </a:pPr>
            <a:r>
              <a:rPr lang="de-DE" sz="1400" dirty="0">
                <a:solidFill>
                  <a:srgbClr val="ED7D31"/>
                </a:solidFill>
                <a:latin typeface="Futura LT Pro Book" panose="020B0502020204020303" pitchFamily="34" charset="77"/>
              </a:rPr>
              <a:t>2 Kindergartengruppen mit je 20 Kinder im Altern von 3-6 Jahren </a:t>
            </a:r>
          </a:p>
          <a:p>
            <a:pPr marL="0" indent="0">
              <a:lnSpc>
                <a:spcPct val="130000"/>
              </a:lnSpc>
              <a:spcBef>
                <a:spcPts val="0"/>
              </a:spcBef>
              <a:buNone/>
            </a:pPr>
            <a:endParaRPr lang="de-DE" sz="1400" dirty="0">
              <a:solidFill>
                <a:srgbClr val="ED7D31"/>
              </a:solidFill>
              <a:latin typeface="Futura LT Pro Book" panose="020B0502020204020303" pitchFamily="34" charset="77"/>
            </a:endParaRPr>
          </a:p>
          <a:p>
            <a:pPr marL="0" indent="0">
              <a:lnSpc>
                <a:spcPct val="130000"/>
              </a:lnSpc>
              <a:spcBef>
                <a:spcPts val="0"/>
              </a:spcBef>
              <a:buNone/>
            </a:pPr>
            <a:r>
              <a:rPr lang="de-DE" sz="1400" dirty="0">
                <a:solidFill>
                  <a:srgbClr val="ED7D31"/>
                </a:solidFill>
                <a:latin typeface="Futura LT Pro Book" panose="020B0502020204020303" pitchFamily="34" charset="77"/>
              </a:rPr>
              <a:t>Öffnungszeiten: </a:t>
            </a:r>
          </a:p>
          <a:p>
            <a:pPr marL="0" indent="0">
              <a:lnSpc>
                <a:spcPct val="130000"/>
              </a:lnSpc>
              <a:spcBef>
                <a:spcPts val="0"/>
              </a:spcBef>
              <a:buNone/>
            </a:pPr>
            <a:r>
              <a:rPr lang="de-DE" sz="1400" dirty="0">
                <a:solidFill>
                  <a:srgbClr val="ED7D31"/>
                </a:solidFill>
                <a:latin typeface="Futura LT Pro Book" panose="020B0502020204020303" pitchFamily="34" charset="77"/>
              </a:rPr>
              <a:t>Montag – Freitag 6.30-17.30 Uhr </a:t>
            </a:r>
          </a:p>
          <a:p>
            <a:pPr marL="0" indent="0">
              <a:lnSpc>
                <a:spcPct val="130000"/>
              </a:lnSpc>
              <a:spcBef>
                <a:spcPts val="0"/>
              </a:spcBef>
              <a:buNone/>
            </a:pPr>
            <a:r>
              <a:rPr lang="de-DE" sz="1400" dirty="0">
                <a:solidFill>
                  <a:srgbClr val="ED7D31"/>
                </a:solidFill>
                <a:latin typeface="Futura LT Pro Book" panose="020B0502020204020303" pitchFamily="34" charset="77"/>
              </a:rPr>
              <a:t>Max. 25 Schließtage pro Betreuungsjahr (Weihnachten, Ostern, 2 Wochen im Sommer) </a:t>
            </a:r>
            <a:endParaRPr lang="de-AT" sz="1400" dirty="0">
              <a:solidFill>
                <a:srgbClr val="ED7D31"/>
              </a:solidFill>
              <a:latin typeface="Futura LT Pro Book" panose="020B0502020204020303" pitchFamily="34" charset="77"/>
            </a:endParaRPr>
          </a:p>
        </p:txBody>
      </p:sp>
      <p:sp>
        <p:nvSpPr>
          <p:cNvPr id="4" name="Titel 1">
            <a:extLst>
              <a:ext uri="{FF2B5EF4-FFF2-40B4-BE49-F238E27FC236}">
                <a16:creationId xmlns:a16="http://schemas.microsoft.com/office/drawing/2014/main" id="{35C7EC9B-B002-47BD-86C8-613D8EFB90FE}"/>
              </a:ext>
            </a:extLst>
          </p:cNvPr>
          <p:cNvSpPr txBox="1">
            <a:spLocks/>
          </p:cNvSpPr>
          <p:nvPr/>
        </p:nvSpPr>
        <p:spPr>
          <a:xfrm>
            <a:off x="4328603"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ED7D31"/>
                </a:solidFill>
                <a:latin typeface="Futura LT Pro Book" panose="020B0502020204020303" pitchFamily="34" charset="77"/>
              </a:rPr>
              <a:t>3.  Struktur</a:t>
            </a:r>
            <a:endParaRPr lang="de-DE" sz="2400" b="1" dirty="0">
              <a:solidFill>
                <a:srgbClr val="ED7D31"/>
              </a:solidFill>
              <a:latin typeface="Futura LT Pro Book" panose="020B0502020204020303" pitchFamily="34" charset="77"/>
            </a:endParaRPr>
          </a:p>
        </p:txBody>
      </p:sp>
    </p:spTree>
    <p:extLst>
      <p:ext uri="{BB962C8B-B14F-4D97-AF65-F5344CB8AC3E}">
        <p14:creationId xmlns:p14="http://schemas.microsoft.com/office/powerpoint/2010/main" val="3656862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4119505" y="5502232"/>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prstClr val="white"/>
              </a:solidFill>
            </a:endParaRPr>
          </a:p>
        </p:txBody>
      </p:sp>
      <p:sp>
        <p:nvSpPr>
          <p:cNvPr id="2" name="Titel 1">
            <a:extLst>
              <a:ext uri="{FF2B5EF4-FFF2-40B4-BE49-F238E27FC236}">
                <a16:creationId xmlns:a16="http://schemas.microsoft.com/office/drawing/2014/main" id="{1A1E69C1-8944-D17A-D1F0-0E4CFEE9ABA6}"/>
              </a:ext>
            </a:extLst>
          </p:cNvPr>
          <p:cNvSpPr>
            <a:spLocks noGrp="1"/>
          </p:cNvSpPr>
          <p:nvPr>
            <p:ph type="title"/>
          </p:nvPr>
        </p:nvSpPr>
        <p:spPr>
          <a:xfrm>
            <a:off x="7990587" y="5500355"/>
            <a:ext cx="2011872" cy="1325563"/>
          </a:xfrm>
        </p:spPr>
        <p:txBody>
          <a:bodyPr>
            <a:normAutofit/>
          </a:bodyPr>
          <a:lstStyle/>
          <a:p>
            <a:r>
              <a:rPr lang="de-AT" sz="2400" b="1" kern="0" dirty="0">
                <a:solidFill>
                  <a:srgbClr val="ED7D31"/>
                </a:solidFill>
                <a:latin typeface="Futura LT Pro Book" panose="020B0502020204020303" pitchFamily="34" charset="77"/>
              </a:rPr>
              <a:t>3.  Struktur</a:t>
            </a:r>
            <a:endParaRPr lang="de-DE" sz="2400" b="1" dirty="0">
              <a:solidFill>
                <a:srgbClr val="ED7D31"/>
              </a:solidFill>
              <a:latin typeface="Futura LT Pro Book" panose="020B0502020204020303" pitchFamily="34" charset="77"/>
            </a:endParaRPr>
          </a:p>
        </p:txBody>
      </p:sp>
      <p:sp>
        <p:nvSpPr>
          <p:cNvPr id="7" name="Inhaltsplatzhalter 2">
            <a:extLst>
              <a:ext uri="{FF2B5EF4-FFF2-40B4-BE49-F238E27FC236}">
                <a16:creationId xmlns:a16="http://schemas.microsoft.com/office/drawing/2014/main" id="{D5A5E443-1DD8-209E-8B2A-12C935F6BB99}"/>
              </a:ext>
            </a:extLst>
          </p:cNvPr>
          <p:cNvSpPr>
            <a:spLocks noGrp="1"/>
          </p:cNvSpPr>
          <p:nvPr>
            <p:ph idx="1"/>
          </p:nvPr>
        </p:nvSpPr>
        <p:spPr>
          <a:xfrm>
            <a:off x="8889505" y="559990"/>
            <a:ext cx="2952725" cy="4506686"/>
          </a:xfrm>
        </p:spPr>
        <p:txBody>
          <a:bodyPr>
            <a:noAutofit/>
          </a:bodyPr>
          <a:lstStyle/>
          <a:p>
            <a:pPr marL="0" indent="0" algn="just">
              <a:lnSpc>
                <a:spcPct val="130000"/>
              </a:lnSpc>
              <a:buNone/>
            </a:pPr>
            <a:r>
              <a:rPr lang="de-AT" sz="1400" b="1" dirty="0">
                <a:solidFill>
                  <a:schemeClr val="bg1"/>
                </a:solidFill>
                <a:latin typeface="Futura LT Pro Book" panose="020B0502020204020303" pitchFamily="34" charset="77"/>
              </a:rPr>
              <a:t>Tarife </a:t>
            </a:r>
          </a:p>
          <a:p>
            <a:pPr marL="0" indent="0">
              <a:lnSpc>
                <a:spcPct val="130000"/>
              </a:lnSpc>
              <a:buNone/>
            </a:pPr>
            <a:r>
              <a:rPr lang="de-AT" sz="1400" dirty="0">
                <a:solidFill>
                  <a:schemeClr val="bg1"/>
                </a:solidFill>
                <a:latin typeface="Futura LT Pro Book" panose="020B0502020204020303" pitchFamily="34" charset="77"/>
              </a:rPr>
              <a:t>Je nach gewählten Betreuungszeiten gibt es Tagestarife. </a:t>
            </a:r>
          </a:p>
          <a:p>
            <a:pPr marL="0" indent="0">
              <a:lnSpc>
                <a:spcPct val="130000"/>
              </a:lnSpc>
              <a:buNone/>
            </a:pPr>
            <a:r>
              <a:rPr lang="de-AT" sz="1400" dirty="0">
                <a:solidFill>
                  <a:schemeClr val="bg1"/>
                </a:solidFill>
                <a:latin typeface="Futura LT Pro Book" panose="020B0502020204020303" pitchFamily="34" charset="77"/>
              </a:rPr>
              <a:t>Folgende Möglichkeiten stehen zur Auswahl: </a:t>
            </a:r>
          </a:p>
          <a:p>
            <a:pPr marL="0" indent="0">
              <a:lnSpc>
                <a:spcPct val="130000"/>
              </a:lnSpc>
              <a:buNone/>
            </a:pPr>
            <a:r>
              <a:rPr lang="de-AT" sz="1400" dirty="0">
                <a:solidFill>
                  <a:schemeClr val="bg1"/>
                </a:solidFill>
                <a:latin typeface="Futura LT Pro Book" panose="020B0502020204020303" pitchFamily="34" charset="77"/>
              </a:rPr>
              <a:t>6.30 – 13.00 Uhr </a:t>
            </a:r>
          </a:p>
          <a:p>
            <a:pPr marL="0" indent="0">
              <a:lnSpc>
                <a:spcPct val="130000"/>
              </a:lnSpc>
              <a:buNone/>
            </a:pPr>
            <a:r>
              <a:rPr lang="de-AT" sz="1400" dirty="0">
                <a:solidFill>
                  <a:schemeClr val="bg1"/>
                </a:solidFill>
                <a:latin typeface="Futura LT Pro Book" panose="020B0502020204020303" pitchFamily="34" charset="77"/>
              </a:rPr>
              <a:t>6.30 – 14.00 Uhr mit Mittagessen </a:t>
            </a:r>
          </a:p>
          <a:p>
            <a:pPr marL="0" indent="0">
              <a:lnSpc>
                <a:spcPct val="130000"/>
              </a:lnSpc>
              <a:buNone/>
            </a:pPr>
            <a:r>
              <a:rPr lang="de-AT" sz="1400" dirty="0">
                <a:solidFill>
                  <a:schemeClr val="bg1"/>
                </a:solidFill>
                <a:latin typeface="Futura LT Pro Book" panose="020B0502020204020303" pitchFamily="34" charset="77"/>
              </a:rPr>
              <a:t>6.30 – 17.30 Uhr mit Mittagessen </a:t>
            </a:r>
          </a:p>
          <a:p>
            <a:pPr marL="0" indent="0">
              <a:lnSpc>
                <a:spcPct val="130000"/>
              </a:lnSpc>
              <a:buNone/>
            </a:pPr>
            <a:r>
              <a:rPr lang="de-AT" sz="1400" dirty="0">
                <a:solidFill>
                  <a:schemeClr val="bg1"/>
                </a:solidFill>
                <a:latin typeface="Futura LT Pro Book" panose="020B0502020204020303" pitchFamily="34" charset="77"/>
              </a:rPr>
              <a:t>Die aktuellen Tarife entnehmen sie der Homepage: </a:t>
            </a:r>
            <a:r>
              <a:rPr lang="de-AT" sz="1400" dirty="0">
                <a:solidFill>
                  <a:schemeClr val="bg1"/>
                </a:solidFill>
                <a:latin typeface="Futura LT Pro Book" panose="020B0502020204020303" pitchFamily="34" charset="77"/>
                <a:hlinkClick r:id="rId3"/>
              </a:rPr>
              <a:t>www.schwaz.at</a:t>
            </a:r>
            <a:endParaRPr lang="de-AT" sz="1400" dirty="0">
              <a:solidFill>
                <a:schemeClr val="bg1"/>
              </a:solidFill>
              <a:latin typeface="Futura LT Pro Book" panose="020B0502020204020303" pitchFamily="34" charset="77"/>
            </a:endParaRPr>
          </a:p>
        </p:txBody>
      </p:sp>
      <p:sp>
        <p:nvSpPr>
          <p:cNvPr id="8" name="Titel 1">
            <a:extLst>
              <a:ext uri="{FF2B5EF4-FFF2-40B4-BE49-F238E27FC236}">
                <a16:creationId xmlns:a16="http://schemas.microsoft.com/office/drawing/2014/main" id="{BC933715-2995-39D8-C5CF-51061266E6F1}"/>
              </a:ext>
            </a:extLst>
          </p:cNvPr>
          <p:cNvSpPr txBox="1">
            <a:spLocks/>
          </p:cNvSpPr>
          <p:nvPr/>
        </p:nvSpPr>
        <p:spPr>
          <a:xfrm>
            <a:off x="407944" y="918414"/>
            <a:ext cx="4853604" cy="4809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40000"/>
              </a:lnSpc>
              <a:spcBef>
                <a:spcPts val="1000"/>
              </a:spcBef>
            </a:pPr>
            <a:r>
              <a:rPr lang="de-AT" sz="1400" b="1" dirty="0">
                <a:solidFill>
                  <a:prstClr val="white"/>
                </a:solidFill>
                <a:latin typeface="Futura LT Pro Book" panose="020B0502020204020303" pitchFamily="34" charset="77"/>
              </a:rPr>
              <a:t>Aufnahme</a:t>
            </a:r>
          </a:p>
          <a:p>
            <a:pPr algn="just">
              <a:lnSpc>
                <a:spcPct val="140000"/>
              </a:lnSpc>
              <a:spcBef>
                <a:spcPts val="1000"/>
              </a:spcBef>
            </a:pPr>
            <a:r>
              <a:rPr lang="de-AT" sz="1400" dirty="0">
                <a:solidFill>
                  <a:prstClr val="white"/>
                </a:solidFill>
                <a:latin typeface="Futura LT Pro Book" panose="020B0502020204020303" pitchFamily="34" charset="77"/>
              </a:rPr>
              <a:t>Die Anmeldung für unsere Einrichtungen läuft zentral über die Koordinationsstelle im Rathaus. </a:t>
            </a:r>
          </a:p>
          <a:p>
            <a:pPr algn="just">
              <a:lnSpc>
                <a:spcPct val="140000"/>
              </a:lnSpc>
              <a:spcBef>
                <a:spcPts val="1000"/>
              </a:spcBef>
            </a:pPr>
            <a:r>
              <a:rPr lang="de-AT" sz="1400" dirty="0">
                <a:solidFill>
                  <a:prstClr val="white"/>
                </a:solidFill>
                <a:latin typeface="Futura LT Pro Book" panose="020B0502020204020303" pitchFamily="34" charset="77"/>
              </a:rPr>
              <a:t>Die Anmeldung erfolgt online, immer im Februar für das darauffolgende Betreuungsjahr (Sept. – Aug.). Die Termine werden rechtzeitig auf der Homepage und im Magazin bekannt gegeben. </a:t>
            </a:r>
          </a:p>
          <a:p>
            <a:pPr algn="just">
              <a:lnSpc>
                <a:spcPct val="140000"/>
              </a:lnSpc>
              <a:spcBef>
                <a:spcPts val="1000"/>
              </a:spcBef>
            </a:pPr>
            <a:r>
              <a:rPr lang="de-AT" sz="1400" dirty="0">
                <a:solidFill>
                  <a:prstClr val="white"/>
                </a:solidFill>
                <a:latin typeface="Futura LT Pro Book" panose="020B0502020204020303" pitchFamily="34" charset="77"/>
              </a:rPr>
              <a:t>Eine Wunscheinrichtung kann im Anmeldeformular angegeben werden, die Zuteilung erfolgt je nach verfügbaren Plätzen.  </a:t>
            </a:r>
          </a:p>
          <a:p>
            <a:pPr algn="just">
              <a:lnSpc>
                <a:spcPct val="140000"/>
              </a:lnSpc>
              <a:spcBef>
                <a:spcPts val="1000"/>
              </a:spcBef>
            </a:pPr>
            <a:r>
              <a:rPr lang="de-AT" sz="1400" dirty="0">
                <a:solidFill>
                  <a:prstClr val="white"/>
                </a:solidFill>
                <a:latin typeface="Futura LT Pro Book" panose="020B0502020204020303" pitchFamily="34" charset="77"/>
                <a:ea typeface="Calibri" panose="020F0502020204030204" pitchFamily="34" charset="0"/>
                <a:cs typeface="Times New Roman" panose="02020603050405020304" pitchFamily="18" charset="0"/>
              </a:rPr>
              <a:t>Eine Anmeldung bzw. ein Start in einer elementarpädagogischen Einrichtung während des Jahres kann nur bei nicht ausgeschöpfter Kapazität stattfinden. </a:t>
            </a:r>
          </a:p>
          <a:p>
            <a:pPr algn="just">
              <a:lnSpc>
                <a:spcPct val="140000"/>
              </a:lnSpc>
              <a:spcBef>
                <a:spcPts val="1000"/>
              </a:spcBef>
            </a:pPr>
            <a:r>
              <a:rPr lang="de-AT" sz="1400" dirty="0">
                <a:solidFill>
                  <a:prstClr val="white"/>
                </a:solidFill>
                <a:latin typeface="Futura LT Pro Book" panose="020B0502020204020303" pitchFamily="34" charset="77"/>
                <a:ea typeface="Calibri" panose="020F0502020204030204" pitchFamily="34" charset="0"/>
                <a:cs typeface="Times New Roman" panose="02020603050405020304" pitchFamily="18" charset="0"/>
              </a:rPr>
              <a:t>Krippenkinder können während dem Jahr einsteigen, eine Anmeldung ist aber </a:t>
            </a:r>
            <a:r>
              <a:rPr lang="de-AT" sz="1400" dirty="0" err="1">
                <a:solidFill>
                  <a:prstClr val="white"/>
                </a:solidFill>
                <a:latin typeface="Futura LT Pro Book" panose="020B0502020204020303" pitchFamily="34" charset="77"/>
                <a:ea typeface="Calibri" panose="020F0502020204030204" pitchFamily="34" charset="0"/>
                <a:cs typeface="Times New Roman" panose="02020603050405020304" pitchFamily="18" charset="0"/>
              </a:rPr>
              <a:t>beretis</a:t>
            </a:r>
            <a:r>
              <a:rPr lang="de-AT" sz="1400" dirty="0">
                <a:solidFill>
                  <a:prstClr val="white"/>
                </a:solidFill>
                <a:latin typeface="Futura LT Pro Book" panose="020B0502020204020303" pitchFamily="34" charset="77"/>
                <a:ea typeface="Calibri" panose="020F0502020204030204" pitchFamily="34" charset="0"/>
                <a:cs typeface="Times New Roman" panose="02020603050405020304" pitchFamily="18" charset="0"/>
              </a:rPr>
              <a:t> im Februar notwendig. </a:t>
            </a:r>
          </a:p>
          <a:p>
            <a:pPr algn="just">
              <a:lnSpc>
                <a:spcPct val="140000"/>
              </a:lnSpc>
              <a:spcBef>
                <a:spcPts val="1000"/>
              </a:spcBef>
            </a:pPr>
            <a:endParaRPr lang="de-AT" sz="1400" dirty="0">
              <a:solidFill>
                <a:prstClr val="white"/>
              </a:solidFill>
              <a:latin typeface="Futura LT Pro Book" panose="020B0502020204020303" pitchFamily="34" charset="77"/>
            </a:endParaRPr>
          </a:p>
        </p:txBody>
      </p:sp>
      <p:sp>
        <p:nvSpPr>
          <p:cNvPr id="10" name="Inhaltsplatzhalter 2">
            <a:extLst>
              <a:ext uri="{FF2B5EF4-FFF2-40B4-BE49-F238E27FC236}">
                <a16:creationId xmlns:a16="http://schemas.microsoft.com/office/drawing/2014/main" id="{22A96D2A-BF1D-0576-66F2-C626E01AB8DE}"/>
              </a:ext>
            </a:extLst>
          </p:cNvPr>
          <p:cNvSpPr txBox="1">
            <a:spLocks/>
          </p:cNvSpPr>
          <p:nvPr/>
        </p:nvSpPr>
        <p:spPr>
          <a:xfrm>
            <a:off x="5793767" y="1631895"/>
            <a:ext cx="2563518" cy="40956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buFont typeface="Arial" panose="020B0604020202020204" pitchFamily="34" charset="0"/>
              <a:buNone/>
            </a:pPr>
            <a:r>
              <a:rPr lang="de-AT" sz="1400" b="1" dirty="0">
                <a:solidFill>
                  <a:prstClr val="white"/>
                </a:solidFill>
                <a:latin typeface="Futura LT Pro Book" panose="020B0502020204020303" pitchFamily="34" charset="77"/>
              </a:rPr>
              <a:t>Mittagessen </a:t>
            </a:r>
          </a:p>
          <a:p>
            <a:pPr marL="0" indent="0" algn="just">
              <a:lnSpc>
                <a:spcPct val="130000"/>
              </a:lnSpc>
              <a:buFont typeface="Arial" panose="020B0604020202020204" pitchFamily="34" charset="0"/>
              <a:buNone/>
            </a:pPr>
            <a:r>
              <a:rPr lang="de-AT" sz="1400" dirty="0">
                <a:solidFill>
                  <a:prstClr val="white"/>
                </a:solidFill>
                <a:latin typeface="Futura LT Pro Book" panose="020B0502020204020303" pitchFamily="34" charset="77"/>
              </a:rPr>
              <a:t>Die Anmeldung zum Mittagessen erfolgt über die Leitung und kann je nach Bedarf auch für einzelne Tage in Anspruch genommen werden. </a:t>
            </a:r>
          </a:p>
          <a:p>
            <a:pPr marL="0" indent="0" algn="just">
              <a:lnSpc>
                <a:spcPct val="130000"/>
              </a:lnSpc>
              <a:buFont typeface="Arial" panose="020B0604020202020204" pitchFamily="34" charset="0"/>
              <a:buNone/>
            </a:pPr>
            <a:r>
              <a:rPr lang="de-AT" sz="1400" dirty="0">
                <a:solidFill>
                  <a:prstClr val="white"/>
                </a:solidFill>
                <a:latin typeface="Futura LT Pro Book" panose="020B0502020204020303" pitchFamily="34" charset="77"/>
              </a:rPr>
              <a:t>Unsere Kinder werden von der Küche der „</a:t>
            </a:r>
            <a:r>
              <a:rPr lang="de-AT" sz="1400" dirty="0" err="1">
                <a:solidFill>
                  <a:prstClr val="white"/>
                </a:solidFill>
                <a:latin typeface="Futura LT Pro Book" panose="020B0502020204020303" pitchFamily="34" charset="77"/>
              </a:rPr>
              <a:t>Silberhoamat</a:t>
            </a:r>
            <a:r>
              <a:rPr lang="de-AT" sz="1400" dirty="0">
                <a:solidFill>
                  <a:prstClr val="white"/>
                </a:solidFill>
                <a:latin typeface="Futura LT Pro Book" panose="020B0502020204020303" pitchFamily="34" charset="77"/>
              </a:rPr>
              <a:t> </a:t>
            </a:r>
            <a:r>
              <a:rPr lang="de-AT" sz="1400" dirty="0" err="1">
                <a:solidFill>
                  <a:prstClr val="white"/>
                </a:solidFill>
                <a:latin typeface="Futura LT Pro Book" panose="020B0502020204020303" pitchFamily="34" charset="77"/>
              </a:rPr>
              <a:t>Knappenanger</a:t>
            </a:r>
            <a:r>
              <a:rPr lang="de-AT" sz="1400" dirty="0">
                <a:solidFill>
                  <a:prstClr val="white"/>
                </a:solidFill>
                <a:latin typeface="Futura LT Pro Book" panose="020B0502020204020303" pitchFamily="34" charset="77"/>
              </a:rPr>
              <a:t>“ mit einem täglich frischen Mittagessen versorgt. </a:t>
            </a:r>
          </a:p>
        </p:txBody>
      </p:sp>
      <p:pic>
        <p:nvPicPr>
          <p:cNvPr id="4" name="Grafik 3" descr="Ein Bild, das Muster, Quadrat, Screenshot, Rechteck enthält.&#10;&#10;Automatisch generierte Beschreibung">
            <a:extLst>
              <a:ext uri="{FF2B5EF4-FFF2-40B4-BE49-F238E27FC236}">
                <a16:creationId xmlns:a16="http://schemas.microsoft.com/office/drawing/2014/main" id="{674D48A6-D30F-F195-991C-10F01F7F4B9E}"/>
              </a:ext>
            </a:extLst>
          </p:cNvPr>
          <p:cNvPicPr>
            <a:picLocks noChangeAspect="1"/>
          </p:cNvPicPr>
          <p:nvPr/>
        </p:nvPicPr>
        <p:blipFill>
          <a:blip r:embed="rId4"/>
          <a:stretch>
            <a:fillRect/>
          </a:stretch>
        </p:blipFill>
        <p:spPr>
          <a:xfrm>
            <a:off x="10727440" y="4618343"/>
            <a:ext cx="847078" cy="1044447"/>
          </a:xfrm>
          <a:prstGeom prst="rect">
            <a:avLst/>
          </a:prstGeom>
        </p:spPr>
      </p:pic>
    </p:spTree>
    <p:extLst>
      <p:ext uri="{BB962C8B-B14F-4D97-AF65-F5344CB8AC3E}">
        <p14:creationId xmlns:p14="http://schemas.microsoft.com/office/powerpoint/2010/main" val="2429594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8" name="Oval 16">
            <a:extLst>
              <a:ext uri="{FF2B5EF4-FFF2-40B4-BE49-F238E27FC236}">
                <a16:creationId xmlns:a16="http://schemas.microsoft.com/office/drawing/2014/main" id="{BF3FA4CE-1D3C-3565-47E3-FF9E8EE76FE6}"/>
              </a:ext>
            </a:extLst>
          </p:cNvPr>
          <p:cNvSpPr/>
          <p:nvPr/>
        </p:nvSpPr>
        <p:spPr>
          <a:xfrm>
            <a:off x="1431011" y="4222679"/>
            <a:ext cx="4127308" cy="4149738"/>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G:\Stadtmarketing\Projekte\Gemeinde\Kindergärten_2023\Danler_Kathrin_tausch_Dateien\Konzeptionen\Barbarakindergarten\Gebäude</a:t>
            </a:r>
          </a:p>
        </p:txBody>
      </p:sp>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33893"/>
            <a:ext cx="6678168" cy="818453"/>
          </a:xfrm>
        </p:spPr>
        <p:txBody>
          <a:bodyPr>
            <a:noAutofit/>
          </a:bodyPr>
          <a:lstStyle/>
          <a:p>
            <a:pPr marL="0" indent="0">
              <a:lnSpc>
                <a:spcPct val="100000"/>
              </a:lnSpc>
              <a:spcBef>
                <a:spcPts val="600"/>
              </a:spcBef>
              <a:buNone/>
            </a:pPr>
            <a:r>
              <a:rPr lang="de-AT" sz="1400" dirty="0">
                <a:solidFill>
                  <a:schemeClr val="bg1"/>
                </a:solidFill>
                <a:latin typeface="Futura LT Pro Book" panose="020B0502020204020303" pitchFamily="34" charset="77"/>
              </a:rPr>
              <a:t>Das sind Wir – das Team vom </a:t>
            </a:r>
          </a:p>
          <a:p>
            <a:pPr marL="0" indent="0">
              <a:lnSpc>
                <a:spcPct val="100000"/>
              </a:lnSpc>
              <a:spcBef>
                <a:spcPts val="600"/>
              </a:spcBef>
              <a:buNone/>
            </a:pPr>
            <a:r>
              <a:rPr lang="de-AT" sz="1400" dirty="0">
                <a:solidFill>
                  <a:schemeClr val="bg1"/>
                </a:solidFill>
                <a:latin typeface="Futura LT Pro Book" panose="020B0502020204020303" pitchFamily="34" charset="77"/>
              </a:rPr>
              <a:t>Anna Kindergarten &amp; Kinderkrippe </a:t>
            </a:r>
          </a:p>
        </p:txBody>
      </p:sp>
      <p:sp>
        <p:nvSpPr>
          <p:cNvPr id="2" name="Titel 1">
            <a:extLst>
              <a:ext uri="{FF2B5EF4-FFF2-40B4-BE49-F238E27FC236}">
                <a16:creationId xmlns:a16="http://schemas.microsoft.com/office/drawing/2014/main" id="{5250B47B-212C-A85B-F4D8-D22BC8EAFEE2}"/>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pic>
        <p:nvPicPr>
          <p:cNvPr id="6" name="Grafik 5">
            <a:extLst>
              <a:ext uri="{FF2B5EF4-FFF2-40B4-BE49-F238E27FC236}">
                <a16:creationId xmlns:a16="http://schemas.microsoft.com/office/drawing/2014/main" id="{490A1C94-4FF1-C1B2-AAAB-0373318C0FC1}"/>
              </a:ext>
            </a:extLst>
          </p:cNvPr>
          <p:cNvPicPr>
            <a:picLocks noChangeAspect="1"/>
          </p:cNvPicPr>
          <p:nvPr/>
        </p:nvPicPr>
        <p:blipFill rotWithShape="1">
          <a:blip r:embed="rId3"/>
          <a:srcRect l="2922" r="3317"/>
          <a:stretch/>
        </p:blipFill>
        <p:spPr>
          <a:xfrm>
            <a:off x="4144488" y="859481"/>
            <a:ext cx="7227460" cy="5139037"/>
          </a:xfrm>
          <a:prstGeom prst="rect">
            <a:avLst/>
          </a:prstGeom>
        </p:spPr>
      </p:pic>
      <p:sp>
        <p:nvSpPr>
          <p:cNvPr id="9" name="Oval 16">
            <a:extLst>
              <a:ext uri="{FF2B5EF4-FFF2-40B4-BE49-F238E27FC236}">
                <a16:creationId xmlns:a16="http://schemas.microsoft.com/office/drawing/2014/main" id="{6A85F953-F056-31E9-D2CA-76F7F9659CF6}"/>
              </a:ext>
            </a:extLst>
          </p:cNvPr>
          <p:cNvSpPr/>
          <p:nvPr/>
        </p:nvSpPr>
        <p:spPr>
          <a:xfrm>
            <a:off x="-684014" y="2635321"/>
            <a:ext cx="2488236" cy="2501758"/>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660559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8442E745-0569-DC05-BE96-377631DB0784}"/>
              </a:ext>
            </a:extLst>
          </p:cNvPr>
          <p:cNvSpPr/>
          <p:nvPr/>
        </p:nvSpPr>
        <p:spPr>
          <a:xfrm>
            <a:off x="7034974" y="-1106439"/>
            <a:ext cx="6624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EC0DABCE-D832-473A-2576-6DA7320AC6CD}"/>
              </a:ext>
            </a:extLst>
          </p:cNvPr>
          <p:cNvSpPr/>
          <p:nvPr/>
        </p:nvSpPr>
        <p:spPr>
          <a:xfrm>
            <a:off x="-487109" y="2419411"/>
            <a:ext cx="6660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67BE19DB-A243-3C7B-337B-125C961D4D33}"/>
              </a:ext>
            </a:extLst>
          </p:cNvPr>
          <p:cNvPicPr>
            <a:picLocks noChangeAspect="1"/>
          </p:cNvPicPr>
          <p:nvPr/>
        </p:nvPicPr>
        <p:blipFill rotWithShape="1">
          <a:blip r:embed="rId3"/>
          <a:srcRect l="10817" t="7185" r="596" b="29954"/>
          <a:stretch/>
        </p:blipFill>
        <p:spPr bwMode="auto">
          <a:xfrm>
            <a:off x="4807702" y="3723355"/>
            <a:ext cx="2676525" cy="2676525"/>
          </a:xfrm>
          <a:prstGeom prst="ellipse">
            <a:avLst/>
          </a:prstGeom>
          <a:noFill/>
          <a:ln>
            <a:noFill/>
          </a:ln>
          <a:extLst>
            <a:ext uri="{53640926-AAD7-44D8-BBD7-CCE9431645EC}">
              <a14:shadowObscured xmlns:a14="http://schemas.microsoft.com/office/drawing/2010/main"/>
            </a:ext>
          </a:extLst>
        </p:spPr>
      </p:pic>
      <p:pic>
        <p:nvPicPr>
          <p:cNvPr id="9" name="Grafik 8">
            <a:extLst>
              <a:ext uri="{FF2B5EF4-FFF2-40B4-BE49-F238E27FC236}">
                <a16:creationId xmlns:a16="http://schemas.microsoft.com/office/drawing/2014/main" id="{AC689D3C-E4B8-252B-87F6-245ED8BD5690}"/>
              </a:ext>
            </a:extLst>
          </p:cNvPr>
          <p:cNvPicPr>
            <a:picLocks noChangeAspect="1"/>
          </p:cNvPicPr>
          <p:nvPr/>
        </p:nvPicPr>
        <p:blipFill rotWithShape="1">
          <a:blip r:embed="rId4"/>
          <a:srcRect l="11284" t="4403" r="342" b="36755"/>
          <a:stretch/>
        </p:blipFill>
        <p:spPr bwMode="auto">
          <a:xfrm>
            <a:off x="5499025" y="657639"/>
            <a:ext cx="2678400" cy="2678400"/>
          </a:xfrm>
          <a:prstGeom prst="ellipse">
            <a:avLst/>
          </a:prstGeom>
          <a:noFill/>
          <a:ln>
            <a:noFill/>
          </a:ln>
          <a:extLst>
            <a:ext uri="{53640926-AAD7-44D8-BBD7-CCE9431645EC}">
              <a14:shadowObscured xmlns:a14="http://schemas.microsoft.com/office/drawing/2010/main"/>
            </a:ext>
          </a:extLst>
        </p:spPr>
      </p:pic>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9" name="Rectangle 3">
            <a:extLst>
              <a:ext uri="{FF2B5EF4-FFF2-40B4-BE49-F238E27FC236}">
                <a16:creationId xmlns:a16="http://schemas.microsoft.com/office/drawing/2014/main" id="{959D153D-898B-25ED-9C1C-B85DF28E73CC}"/>
              </a:ext>
            </a:extLst>
          </p:cNvPr>
          <p:cNvSpPr>
            <a:spLocks noChangeArrowheads="1"/>
          </p:cNvSpPr>
          <p:nvPr/>
        </p:nvSpPr>
        <p:spPr bwMode="auto">
          <a:xfrm>
            <a:off x="8491453" y="34873"/>
            <a:ext cx="2905278" cy="504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14000"/>
              </a:lnSpc>
              <a:spcAft>
                <a:spcPct val="0"/>
              </a:spcAft>
              <a:buClrTx/>
              <a:buSzTx/>
              <a:buFontTx/>
              <a:buNone/>
              <a:tabLst/>
            </a:pPr>
            <a:r>
              <a:rPr lang="de-DE" altLang="de-DE" sz="1600" b="1" dirty="0">
                <a:solidFill>
                  <a:srgbClr val="FFA48D"/>
                </a:solidFill>
                <a:latin typeface="Futura LT Pro Book" panose="020B0502020204020303" pitchFamily="34" charset="77"/>
              </a:rPr>
              <a:t>Tanja </a:t>
            </a:r>
            <a:r>
              <a:rPr lang="de-DE" altLang="de-DE" sz="1600" b="1" dirty="0" err="1">
                <a:solidFill>
                  <a:srgbClr val="FFA48D"/>
                </a:solidFill>
                <a:latin typeface="Futura LT Pro Book" panose="020B0502020204020303" pitchFamily="34" charset="77"/>
              </a:rPr>
              <a:t>Kirchmair</a:t>
            </a:r>
            <a:r>
              <a:rPr lang="de-DE" altLang="de-DE" sz="1600" b="1" dirty="0">
                <a:solidFill>
                  <a:srgbClr val="FFA48D"/>
                </a:solidFill>
                <a:latin typeface="Futura LT Pro Book" panose="020B0502020204020303" pitchFamily="34" charset="77"/>
              </a:rPr>
              <a:t> </a:t>
            </a:r>
          </a:p>
          <a:p>
            <a:pPr marL="0" marR="0" lvl="0" indent="0" algn="l" defTabSz="914400" rtl="0" eaLnBrk="0" fontAlgn="base" latinLnBrk="0" hangingPunct="0">
              <a:lnSpc>
                <a:spcPct val="114000"/>
              </a:lnSpc>
              <a:spcAft>
                <a:spcPct val="0"/>
              </a:spcAft>
              <a:buClrTx/>
              <a:buSzTx/>
              <a:buFontTx/>
              <a:buNone/>
              <a:tabLst/>
            </a:pPr>
            <a:r>
              <a:rPr lang="de-DE" altLang="de-DE" sz="1400" dirty="0" err="1">
                <a:solidFill>
                  <a:srgbClr val="FFA48D"/>
                </a:solidFill>
                <a:latin typeface="Futura LT Pro Book" panose="020B0502020204020303" pitchFamily="34" charset="77"/>
              </a:rPr>
              <a:t>Leitungsstv</a:t>
            </a:r>
            <a:r>
              <a:rPr lang="de-DE" altLang="de-DE" sz="1400" dirty="0">
                <a:solidFill>
                  <a:srgbClr val="FFA48D"/>
                </a:solidFill>
                <a:latin typeface="Futura LT Pro Book" panose="020B0502020204020303" pitchFamily="34" charset="77"/>
              </a:rPr>
              <a:t>. </a:t>
            </a:r>
          </a:p>
          <a:p>
            <a:pPr marL="0" marR="0" lvl="0" indent="0" algn="l" defTabSz="914400" rtl="0" eaLnBrk="0" fontAlgn="base" latinLnBrk="0" hangingPunct="0">
              <a:lnSpc>
                <a:spcPct val="114000"/>
              </a:lnSpc>
              <a:spcAft>
                <a:spcPct val="0"/>
              </a:spcAft>
              <a:buClrTx/>
              <a:buSzTx/>
              <a:buFontTx/>
              <a:buNone/>
              <a:tabLst/>
            </a:pPr>
            <a:r>
              <a:rPr lang="de-DE" altLang="de-DE" sz="1400" dirty="0">
                <a:solidFill>
                  <a:srgbClr val="FFA48D"/>
                </a:solidFill>
                <a:latin typeface="Futura LT Pro Book" panose="020B0502020204020303" pitchFamily="34" charset="77"/>
              </a:rPr>
              <a:t>Pädagogin in der Sonnengruppe </a:t>
            </a:r>
          </a:p>
          <a:p>
            <a:pPr marL="0" marR="0" lvl="0" indent="0" algn="l" defTabSz="914400" rtl="0" eaLnBrk="0" fontAlgn="base" latinLnBrk="0" hangingPunct="0">
              <a:lnSpc>
                <a:spcPct val="114000"/>
              </a:lnSpc>
              <a:spcBef>
                <a:spcPts val="1000"/>
              </a:spcBef>
              <a:spcAft>
                <a:spcPct val="0"/>
              </a:spcAft>
              <a:buClrTx/>
              <a:buSzTx/>
              <a:buFontTx/>
              <a:buNone/>
              <a:tabLst/>
            </a:pPr>
            <a:br>
              <a:rPr lang="de-DE" altLang="de-DE" sz="1400" dirty="0">
                <a:solidFill>
                  <a:srgbClr val="FFA48D"/>
                </a:solidFill>
                <a:latin typeface="Futura LT Pro Book" panose="020B0502020204020303" pitchFamily="34" charset="77"/>
              </a:rPr>
            </a:br>
            <a:r>
              <a:rPr lang="de-DE" altLang="de-DE" sz="1400" dirty="0">
                <a:solidFill>
                  <a:srgbClr val="FFA48D"/>
                </a:solidFill>
                <a:latin typeface="Futura LT Pro Book" panose="020B0502020204020303" pitchFamily="34" charset="77"/>
              </a:rPr>
              <a:t>Ausbildung: Kindergartenpädagogin </a:t>
            </a:r>
          </a:p>
          <a:p>
            <a:pPr marL="0" marR="0" lvl="0" indent="0" algn="l" defTabSz="914400" rtl="0" eaLnBrk="0" fontAlgn="base" latinLnBrk="0" hangingPunct="0">
              <a:lnSpc>
                <a:spcPct val="114000"/>
              </a:lnSpc>
              <a:spcBef>
                <a:spcPts val="1000"/>
              </a:spcBef>
              <a:spcAft>
                <a:spcPct val="0"/>
              </a:spcAft>
              <a:buClrTx/>
              <a:buSzTx/>
              <a:buFontTx/>
              <a:buNone/>
              <a:tabLst/>
            </a:pPr>
            <a:r>
              <a:rPr lang="de-DE" altLang="de-DE" sz="1400" dirty="0">
                <a:solidFill>
                  <a:srgbClr val="FFA48D"/>
                </a:solidFill>
                <a:latin typeface="Futura LT Pro Book" panose="020B0502020204020303" pitchFamily="34" charset="77"/>
              </a:rPr>
              <a:t>Es bereitet mir sehr viel Freude die Kinder ein Stück auf ihrem Entwicklungsweg begleiten und unterstützen zu dürfen. Bei der Arbeit mit Kindern ist mir wichtig, auf die vielen unterschiedlichen Interessen der Kinder einzugehen und, dass die Kinder Spaß am Lernen haben und auch später einmal gerne an die Kindergartenzeit zurückdenken. </a:t>
            </a:r>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33893"/>
            <a:ext cx="6678168" cy="818453"/>
          </a:xfrm>
        </p:spPr>
        <p:txBody>
          <a:bodyPr>
            <a:noAutofit/>
          </a:bodyPr>
          <a:lstStyle/>
          <a:p>
            <a:pPr marL="0" indent="0">
              <a:lnSpc>
                <a:spcPct val="100000"/>
              </a:lnSpc>
              <a:spcBef>
                <a:spcPts val="600"/>
              </a:spcBef>
              <a:buNone/>
            </a:pPr>
            <a:r>
              <a:rPr lang="de-AT" sz="1400" dirty="0">
                <a:solidFill>
                  <a:schemeClr val="bg1"/>
                </a:solidFill>
                <a:latin typeface="Futura LT Pro Book" panose="020B0502020204020303" pitchFamily="34" charset="77"/>
              </a:rPr>
              <a:t>Das sind Wir – das Team vom </a:t>
            </a:r>
          </a:p>
          <a:p>
            <a:pPr marL="0" indent="0">
              <a:lnSpc>
                <a:spcPct val="100000"/>
              </a:lnSpc>
              <a:spcBef>
                <a:spcPts val="600"/>
              </a:spcBef>
              <a:buNone/>
            </a:pPr>
            <a:r>
              <a:rPr lang="de-AT" sz="1400" dirty="0">
                <a:solidFill>
                  <a:schemeClr val="bg1"/>
                </a:solidFill>
                <a:latin typeface="Futura LT Pro Book" panose="020B0502020204020303" pitchFamily="34" charset="77"/>
              </a:rPr>
              <a:t>Anna Kindergarten &amp; Kinderkrippe </a:t>
            </a:r>
          </a:p>
        </p:txBody>
      </p:sp>
      <p:sp>
        <p:nvSpPr>
          <p:cNvPr id="2" name="Titel 1">
            <a:extLst>
              <a:ext uri="{FF2B5EF4-FFF2-40B4-BE49-F238E27FC236}">
                <a16:creationId xmlns:a16="http://schemas.microsoft.com/office/drawing/2014/main" id="{5250B47B-212C-A85B-F4D8-D22BC8EAFEE2}"/>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sp>
        <p:nvSpPr>
          <p:cNvPr id="4" name="Inhaltsplatzhalter 2">
            <a:extLst>
              <a:ext uri="{FF2B5EF4-FFF2-40B4-BE49-F238E27FC236}">
                <a16:creationId xmlns:a16="http://schemas.microsoft.com/office/drawing/2014/main" id="{728E62B1-7EB8-F035-3127-D589D899B9AF}"/>
              </a:ext>
            </a:extLst>
          </p:cNvPr>
          <p:cNvSpPr txBox="1">
            <a:spLocks/>
          </p:cNvSpPr>
          <p:nvPr/>
        </p:nvSpPr>
        <p:spPr>
          <a:xfrm>
            <a:off x="856348" y="3316561"/>
            <a:ext cx="401006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AT" sz="1600" b="1" dirty="0">
                <a:solidFill>
                  <a:srgbClr val="FFA48D"/>
                </a:solidFill>
                <a:latin typeface="Futura LT Pro Book" panose="020B0502020204020303" pitchFamily="34" charset="77"/>
              </a:rPr>
              <a:t>Nina Neururer </a:t>
            </a:r>
          </a:p>
          <a:p>
            <a:pPr marL="0" indent="0">
              <a:lnSpc>
                <a:spcPct val="100000"/>
              </a:lnSpc>
              <a:spcBef>
                <a:spcPts val="0"/>
              </a:spcBef>
              <a:buNone/>
            </a:pPr>
            <a:r>
              <a:rPr lang="de-AT" sz="1400" dirty="0">
                <a:solidFill>
                  <a:srgbClr val="FFA48D"/>
                </a:solidFill>
                <a:latin typeface="Futura LT Pro Book" panose="020B0502020204020303" pitchFamily="34" charset="77"/>
              </a:rPr>
              <a:t>Leitung</a:t>
            </a:r>
          </a:p>
          <a:p>
            <a:pPr marL="0" indent="0">
              <a:lnSpc>
                <a:spcPct val="100000"/>
              </a:lnSpc>
              <a:spcBef>
                <a:spcPts val="0"/>
              </a:spcBef>
              <a:buNone/>
            </a:pPr>
            <a:r>
              <a:rPr lang="de-AT" sz="1400" dirty="0">
                <a:solidFill>
                  <a:srgbClr val="FFA48D"/>
                </a:solidFill>
                <a:latin typeface="Futura LT Pro Book" panose="020B0502020204020303" pitchFamily="34" charset="77"/>
              </a:rPr>
              <a:t>Pädagogin in der Kinderkrippe </a:t>
            </a:r>
          </a:p>
          <a:p>
            <a:pPr marL="0" indent="0">
              <a:lnSpc>
                <a:spcPct val="114000"/>
              </a:lnSpc>
              <a:spcAft>
                <a:spcPts val="800"/>
              </a:spcAft>
              <a:buNone/>
            </a:pPr>
            <a:r>
              <a:rPr lang="de-AT" sz="1400" dirty="0">
                <a:solidFill>
                  <a:srgbClr val="FFA48D"/>
                </a:solidFill>
                <a:latin typeface="Futura LT Pro Book" panose="020B0502020204020303" pitchFamily="34" charset="77"/>
              </a:rPr>
              <a:t>Ausbildung: Kindergarten- und Kinderkrippenpädagogin; Bachelorstudium in Erziehungswissenschaft; Systemischer Coach </a:t>
            </a:r>
          </a:p>
          <a:p>
            <a:pPr marL="0" indent="0">
              <a:lnSpc>
                <a:spcPct val="114000"/>
              </a:lnSpc>
              <a:buNone/>
            </a:pPr>
            <a:r>
              <a:rPr lang="de-AT" sz="1400" dirty="0">
                <a:solidFill>
                  <a:srgbClr val="FFA48D"/>
                </a:solidFill>
                <a:latin typeface="Futura LT Pro Book" panose="020B0502020204020303" pitchFamily="34" charset="77"/>
              </a:rPr>
              <a:t>Die offene und herzliche Art der Kinder erfüllt mich noch heute jeden Tag und bestätigt mir, dass ich das Richtige tue. Ich möchte die Kinder auf einem Stück ihres Lebensweges begleiten  und ihnen eine Stütze beim erforschen und entwickeln sein!</a:t>
            </a:r>
          </a:p>
        </p:txBody>
      </p:sp>
    </p:spTree>
    <p:extLst>
      <p:ext uri="{BB962C8B-B14F-4D97-AF65-F5344CB8AC3E}">
        <p14:creationId xmlns:p14="http://schemas.microsoft.com/office/powerpoint/2010/main" val="401318095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4834</Words>
  <Application>Microsoft Office PowerPoint</Application>
  <PresentationFormat>Breitbild</PresentationFormat>
  <Paragraphs>283</Paragraphs>
  <Slides>39</Slides>
  <Notes>38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39</vt:i4>
      </vt:variant>
    </vt:vector>
  </HeadingPairs>
  <TitlesOfParts>
    <vt:vector size="45" baseType="lpstr">
      <vt:lpstr>Arial</vt:lpstr>
      <vt:lpstr>Calibri</vt:lpstr>
      <vt:lpstr>Calibri Light</vt:lpstr>
      <vt:lpstr>Futura LT Pro Book</vt:lpstr>
      <vt:lpstr>Symbol</vt:lpstr>
      <vt:lpstr>Office</vt:lpstr>
      <vt:lpstr>PowerPoint-Präsentation</vt:lpstr>
      <vt:lpstr>PowerPoint-Präsentation</vt:lpstr>
      <vt:lpstr>PowerPoint-Präsentation</vt:lpstr>
      <vt:lpstr>PowerPoint-Präsentation</vt:lpstr>
      <vt:lpstr>PowerPoint-Präsentation</vt:lpstr>
      <vt:lpstr>PowerPoint-Präsentation</vt:lpstr>
      <vt:lpstr>3.  Struktur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7.  Rolle des  pädagogischen Personals </vt:lpstr>
      <vt:lpstr>7.  Rolle des  pädagogischen Personals </vt:lpstr>
      <vt:lpstr>8.  Bildungspartnerschaft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Danler Vanessa / Stadtmarketing Schwaz</dc:creator>
  <cp:lastModifiedBy>Magdalena Ertl</cp:lastModifiedBy>
  <cp:revision>136</cp:revision>
  <dcterms:created xsi:type="dcterms:W3CDTF">2023-10-26T13:45:25Z</dcterms:created>
  <dcterms:modified xsi:type="dcterms:W3CDTF">2024-09-19T13:54:34Z</dcterms:modified>
</cp:coreProperties>
</file>